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5" r:id="rId1"/>
    <p:sldMasterId id="2147483666" r:id="rId2"/>
    <p:sldMasterId id="2147483667"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embeddedFontLs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49"/>
  </p:normalViewPr>
  <p:slideViewPr>
    <p:cSldViewPr snapToGrid="0">
      <p:cViewPr varScale="1">
        <p:scale>
          <a:sx n="87" d="100"/>
          <a:sy n="87" d="100"/>
        </p:scale>
        <p:origin x="9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b6df93947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b6df93947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6b6df93947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516f19f2f_2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6516f19f2f_2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3fbb1af40_1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63fbb1af40_1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3fbb1af40_1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3fbb1af40_1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63fbb1af40_1_1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8d09c69c4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78d09c69c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8f6cbfd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8f6cbfdb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78f6cbfdb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b6df93947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b6df93947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6b6df93947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3fbb1af40_1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3fbb1af40_1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63fbb1af40_1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3fbb1af40_1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63fbb1af40_1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8d09c69c4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78d09c69c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b6df9394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b6df9394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6b6df9394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b6df93947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6b6df9394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b6df93947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6b6df93947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b6df93947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6b6df93947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b6df93947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b6df93947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6b6df93947_0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b6df93947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b6df93947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6b6df93947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b6df93947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b6df93947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6b6df93947_0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8d09c69c4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78d09c69c4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d09c69c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78d09c69c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b6df93947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b6df93947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6b6df93947_0_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b6df93947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b6df93947_0_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6b6df93947_0_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b6df93947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b6df93947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6b6df93947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b6df93947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b6df93947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6b6df93947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b6df93947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6b6df93947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3fbb1af40_1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3fbb1af40_1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63fbb1af40_1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3fbb1af40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3fbb1af40_1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63fbb1af40_1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b74310ed7_6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b74310ed7_6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6b74310ed7_6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b74310ed7_6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6b74310ed7_6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b74310ed7_6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6b74310ed7_6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b74310ed7_6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6b74310ed7_6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b74310ed7_6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6b74310ed7_6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516f19f2f_2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6516f19f2f_2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8f6cbfdb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8f6cbfdb1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78f6cbfdb1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8f6cbfdb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8f6cbfdb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78f6cbfdb1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8f6cbfdb1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78f6cbfdb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8f6cbfdb1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78f6cbfdb1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8f6cbfdb1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8f6cbfdb1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78f6cbfdb1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itle">
  <p:cSld name="Presentation Title">
    <p:spTree>
      <p:nvGrpSpPr>
        <p:cNvPr id="1" name="Shape 13"/>
        <p:cNvGrpSpPr/>
        <p:nvPr/>
      </p:nvGrpSpPr>
      <p:grpSpPr>
        <a:xfrm>
          <a:off x="0" y="0"/>
          <a:ext cx="0" cy="0"/>
          <a:chOff x="0" y="0"/>
          <a:chExt cx="0" cy="0"/>
        </a:xfrm>
      </p:grpSpPr>
      <p:sp>
        <p:nvSpPr>
          <p:cNvPr id="14" name="Google Shape;14;p2"/>
          <p:cNvSpPr/>
          <p:nvPr/>
        </p:nvSpPr>
        <p:spPr>
          <a:xfrm>
            <a:off x="0" y="0"/>
            <a:ext cx="9139002"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2" descr="workingvector-14.png"/>
          <p:cNvPicPr preferRelativeResize="0"/>
          <p:nvPr/>
        </p:nvPicPr>
        <p:blipFill rotWithShape="1">
          <a:blip r:embed="rId2">
            <a:alphaModFix/>
          </a:blip>
          <a:srcRect/>
          <a:stretch/>
        </p:blipFill>
        <p:spPr>
          <a:xfrm>
            <a:off x="0" y="0"/>
            <a:ext cx="9139002" cy="6858000"/>
          </a:xfrm>
          <a:prstGeom prst="rect">
            <a:avLst/>
          </a:prstGeom>
          <a:noFill/>
          <a:ln>
            <a:noFill/>
          </a:ln>
        </p:spPr>
      </p:pic>
      <p:sp>
        <p:nvSpPr>
          <p:cNvPr id="16" name="Google Shape;16;p2"/>
          <p:cNvSpPr/>
          <p:nvPr/>
        </p:nvSpPr>
        <p:spPr>
          <a:xfrm>
            <a:off x="864130" y="4154609"/>
            <a:ext cx="4572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
          <p:cNvSpPr txBox="1">
            <a:spLocks noGrp="1"/>
          </p:cNvSpPr>
          <p:nvPr>
            <p:ph type="title"/>
          </p:nvPr>
        </p:nvSpPr>
        <p:spPr>
          <a:xfrm>
            <a:off x="864130" y="2310581"/>
            <a:ext cx="5499510" cy="1712605"/>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0065A9"/>
              </a:buClr>
              <a:buSzPts val="5600"/>
              <a:buFont typeface="Calibri"/>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2"/>
          <p:cNvPicPr preferRelativeResize="0"/>
          <p:nvPr/>
        </p:nvPicPr>
        <p:blipFill rotWithShape="1">
          <a:blip r:embed="rId3">
            <a:alphaModFix/>
          </a:blip>
          <a:srcRect/>
          <a:stretch/>
        </p:blipFill>
        <p:spPr>
          <a:xfrm>
            <a:off x="400742" y="366734"/>
            <a:ext cx="1739154" cy="1083521"/>
          </a:xfrm>
          <a:prstGeom prst="rect">
            <a:avLst/>
          </a:prstGeom>
          <a:noFill/>
          <a:ln>
            <a:noFill/>
          </a:ln>
        </p:spPr>
      </p:pic>
      <p:sp>
        <p:nvSpPr>
          <p:cNvPr id="19" name="Google Shape;19;p2"/>
          <p:cNvSpPr txBox="1">
            <a:spLocks noGrp="1"/>
          </p:cNvSpPr>
          <p:nvPr>
            <p:ph type="body" idx="1"/>
          </p:nvPr>
        </p:nvSpPr>
        <p:spPr>
          <a:xfrm>
            <a:off x="864130" y="4156610"/>
            <a:ext cx="5149850" cy="3778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7F7F7F"/>
              </a:buClr>
              <a:buSzPts val="1800"/>
              <a:buFont typeface="Arial"/>
              <a:buNone/>
              <a:defRPr sz="1800" b="0" i="0" u="none" strike="noStrike" cap="none">
                <a:solidFill>
                  <a:srgbClr val="7F7F7F"/>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Green">
  <p:cSld name="Section Title Green">
    <p:bg>
      <p:bgPr>
        <a:blipFill>
          <a:blip r:embed="rId2">
            <a:alphaModFix/>
          </a:blip>
          <a:stretch>
            <a:fillRect/>
          </a:stretch>
        </a:blipFill>
        <a:effectLst/>
      </p:bgPr>
    </p:bg>
    <p:spTree>
      <p:nvGrpSpPr>
        <p:cNvPr id="1" name="Shape 52"/>
        <p:cNvGrpSpPr/>
        <p:nvPr/>
      </p:nvGrpSpPr>
      <p:grpSpPr>
        <a:xfrm>
          <a:off x="0" y="0"/>
          <a:ext cx="0" cy="0"/>
          <a:chOff x="0" y="0"/>
          <a:chExt cx="0" cy="0"/>
        </a:xfrm>
      </p:grpSpPr>
      <p:pic>
        <p:nvPicPr>
          <p:cNvPr id="53" name="Google Shape;53;p12"/>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54" name="Google Shape;54;p12"/>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457200" y="1831459"/>
            <a:ext cx="8229600" cy="397960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4"/>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457200" y="1849438"/>
            <a:ext cx="8229600" cy="3170237"/>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Font typeface="Calibri"/>
              <a:buNone/>
              <a:defRPr/>
            </a:lvl1pPr>
            <a:lvl2pPr marL="914400" lvl="1" indent="-228600" algn="l">
              <a:spcBef>
                <a:spcPts val="560"/>
              </a:spcBef>
              <a:spcAft>
                <a:spcPts val="0"/>
              </a:spcAft>
              <a:buSzPts val="2800"/>
              <a:buFont typeface="Calibri"/>
              <a:buNone/>
              <a:defRPr/>
            </a:lvl2pPr>
            <a:lvl3pPr marL="1371600" lvl="2" indent="-228600" algn="l">
              <a:spcBef>
                <a:spcPts val="480"/>
              </a:spcBef>
              <a:spcAft>
                <a:spcPts val="0"/>
              </a:spcAft>
              <a:buSzPts val="2400"/>
              <a:buFont typeface="Calibri"/>
              <a:buNone/>
              <a:defRPr/>
            </a:lvl3pPr>
            <a:lvl4pPr marL="1828800" lvl="3" indent="-228600" algn="l">
              <a:spcBef>
                <a:spcPts val="400"/>
              </a:spcBef>
              <a:spcAft>
                <a:spcPts val="0"/>
              </a:spcAft>
              <a:buSzPts val="2000"/>
              <a:buFont typeface="Calibri"/>
              <a:buNone/>
              <a:defRPr/>
            </a:lvl4pPr>
            <a:lvl5pPr marL="2286000" lvl="4" indent="-228600" algn="l">
              <a:spcBef>
                <a:spcPts val="400"/>
              </a:spcBef>
              <a:spcAft>
                <a:spcPts val="0"/>
              </a:spcAft>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wo Columns ">
  <p:cSld name="Title and Content Two Columns ">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457200" y="1896060"/>
            <a:ext cx="4040188" cy="4052887"/>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0" name="Google Shape;70;p16"/>
          <p:cNvSpPr txBox="1">
            <a:spLocks noGrp="1"/>
          </p:cNvSpPr>
          <p:nvPr>
            <p:ph type="body" idx="2"/>
          </p:nvPr>
        </p:nvSpPr>
        <p:spPr>
          <a:xfrm>
            <a:off x="4646612" y="1896060"/>
            <a:ext cx="4040188" cy="4052887"/>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wo Columns Chart">
  <p:cSld name="Title and Content Two Columns Char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a:spLocks noGrp="1"/>
          </p:cNvSpPr>
          <p:nvPr>
            <p:ph type="chart" idx="2"/>
          </p:nvPr>
        </p:nvSpPr>
        <p:spPr>
          <a:xfrm>
            <a:off x="4581525" y="1896060"/>
            <a:ext cx="4105275" cy="4052887"/>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Merriweather Sans"/>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body" idx="1"/>
          </p:nvPr>
        </p:nvSpPr>
        <p:spPr>
          <a:xfrm>
            <a:off x="457200" y="1896060"/>
            <a:ext cx="4040188" cy="4052887"/>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wo Columns Picture">
  <p:cSld name="Title and Content Two Columns Picture">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8"/>
          <p:cNvSpPr>
            <a:spLocks noGrp="1"/>
          </p:cNvSpPr>
          <p:nvPr>
            <p:ph type="pic" idx="2"/>
          </p:nvPr>
        </p:nvSpPr>
        <p:spPr>
          <a:xfrm>
            <a:off x="4581525" y="1869324"/>
            <a:ext cx="4105275" cy="4052887"/>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Merriweather Sans"/>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8"/>
          <p:cNvSpPr txBox="1">
            <a:spLocks noGrp="1"/>
          </p:cNvSpPr>
          <p:nvPr>
            <p:ph type="body" idx="1"/>
          </p:nvPr>
        </p:nvSpPr>
        <p:spPr>
          <a:xfrm>
            <a:off x="457200" y="1896060"/>
            <a:ext cx="4040188" cy="4052887"/>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Light Blue">
  <p:cSld name="Section Title Light Blue">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22" name="Google Shape;22;p3"/>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Dark Blue">
  <p:cSld name="Section Title Dark Blue">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25" name="Google Shape;25;p4"/>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Green">
  <p:cSld name="Section Title Green">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28" name="Google Shape;28;p5"/>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Yellow">
  <p:cSld name="Section Title Yellow">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31" name="Google Shape;31;p6"/>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Yellow">
  <p:cSld name="Section Title Yellow">
    <p:bg>
      <p:bgPr>
        <a:blipFill>
          <a:blip r:embed="rId2">
            <a:alphaModFix/>
          </a:blip>
          <a:stretch>
            <a:fillRect/>
          </a:stretch>
        </a:blip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38" name="Google Shape;38;p8"/>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p:cSld name="Presentation Title">
    <p:spTree>
      <p:nvGrpSpPr>
        <p:cNvPr id="1" name="Shape 39"/>
        <p:cNvGrpSpPr/>
        <p:nvPr/>
      </p:nvGrpSpPr>
      <p:grpSpPr>
        <a:xfrm>
          <a:off x="0" y="0"/>
          <a:ext cx="0" cy="0"/>
          <a:chOff x="0" y="0"/>
          <a:chExt cx="0" cy="0"/>
        </a:xfrm>
      </p:grpSpPr>
      <p:sp>
        <p:nvSpPr>
          <p:cNvPr id="40" name="Google Shape;40;p9"/>
          <p:cNvSpPr/>
          <p:nvPr/>
        </p:nvSpPr>
        <p:spPr>
          <a:xfrm>
            <a:off x="0" y="0"/>
            <a:ext cx="9139002"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 name="Google Shape;41;p9" descr="workingvector-14.png"/>
          <p:cNvPicPr preferRelativeResize="0"/>
          <p:nvPr/>
        </p:nvPicPr>
        <p:blipFill rotWithShape="1">
          <a:blip r:embed="rId2">
            <a:alphaModFix/>
          </a:blip>
          <a:srcRect/>
          <a:stretch/>
        </p:blipFill>
        <p:spPr>
          <a:xfrm>
            <a:off x="0" y="0"/>
            <a:ext cx="9139002" cy="6858000"/>
          </a:xfrm>
          <a:prstGeom prst="rect">
            <a:avLst/>
          </a:prstGeom>
          <a:noFill/>
          <a:ln>
            <a:noFill/>
          </a:ln>
        </p:spPr>
      </p:pic>
      <p:sp>
        <p:nvSpPr>
          <p:cNvPr id="42" name="Google Shape;42;p9"/>
          <p:cNvSpPr/>
          <p:nvPr/>
        </p:nvSpPr>
        <p:spPr>
          <a:xfrm>
            <a:off x="864130" y="4154609"/>
            <a:ext cx="4572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9"/>
          <p:cNvSpPr txBox="1">
            <a:spLocks noGrp="1"/>
          </p:cNvSpPr>
          <p:nvPr>
            <p:ph type="title"/>
          </p:nvPr>
        </p:nvSpPr>
        <p:spPr>
          <a:xfrm>
            <a:off x="864130" y="2310581"/>
            <a:ext cx="5499510" cy="1712605"/>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0065A9"/>
              </a:buClr>
              <a:buSzPts val="5600"/>
              <a:buFont typeface="Calibri"/>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9"/>
          <p:cNvPicPr preferRelativeResize="0"/>
          <p:nvPr/>
        </p:nvPicPr>
        <p:blipFill rotWithShape="1">
          <a:blip r:embed="rId3">
            <a:alphaModFix/>
          </a:blip>
          <a:srcRect/>
          <a:stretch/>
        </p:blipFill>
        <p:spPr>
          <a:xfrm>
            <a:off x="400742" y="366734"/>
            <a:ext cx="1739154" cy="1083521"/>
          </a:xfrm>
          <a:prstGeom prst="rect">
            <a:avLst/>
          </a:prstGeom>
          <a:noFill/>
          <a:ln>
            <a:noFill/>
          </a:ln>
        </p:spPr>
      </p:pic>
      <p:sp>
        <p:nvSpPr>
          <p:cNvPr id="45" name="Google Shape;45;p9"/>
          <p:cNvSpPr txBox="1">
            <a:spLocks noGrp="1"/>
          </p:cNvSpPr>
          <p:nvPr>
            <p:ph type="body" idx="1"/>
          </p:nvPr>
        </p:nvSpPr>
        <p:spPr>
          <a:xfrm>
            <a:off x="864130" y="4156610"/>
            <a:ext cx="5149850" cy="3778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rgbClr val="7F7F7F"/>
              </a:buClr>
              <a:buSzPts val="1800"/>
              <a:buFont typeface="Arial"/>
              <a:buNone/>
              <a:defRPr sz="1800" b="0" i="0" u="none" strike="noStrike" cap="none">
                <a:solidFill>
                  <a:srgbClr val="7F7F7F"/>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Dark Blue">
  <p:cSld name="Section Title Dark Blue">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48" name="Google Shape;48;p10"/>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Light Blue">
  <p:cSld name="Section Title Light Blue">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11"/>
          <p:cNvPicPr preferRelativeResize="0"/>
          <p:nvPr/>
        </p:nvPicPr>
        <p:blipFill rotWithShape="1">
          <a:blip r:embed="rId3">
            <a:alphaModFix/>
          </a:blip>
          <a:srcRect/>
          <a:stretch/>
        </p:blipFill>
        <p:spPr>
          <a:xfrm>
            <a:off x="406626" y="366733"/>
            <a:ext cx="1739156" cy="1083521"/>
          </a:xfrm>
          <a:prstGeom prst="rect">
            <a:avLst/>
          </a:prstGeom>
          <a:noFill/>
          <a:ln>
            <a:noFill/>
          </a:ln>
        </p:spPr>
      </p:pic>
      <p:sp>
        <p:nvSpPr>
          <p:cNvPr id="51" name="Google Shape;51;p11"/>
          <p:cNvSpPr txBox="1">
            <a:spLocks noGrp="1"/>
          </p:cNvSpPr>
          <p:nvPr>
            <p:ph type="title"/>
          </p:nvPr>
        </p:nvSpPr>
        <p:spPr>
          <a:xfrm>
            <a:off x="799927" y="2630271"/>
            <a:ext cx="4935563" cy="185158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000"/>
              <a:buFont typeface="Calibri"/>
              <a:buNone/>
              <a:defRPr sz="5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65A9"/>
              </a:buClr>
              <a:buSzPts val="4400"/>
              <a:buFont typeface="Calibri"/>
              <a:buNone/>
              <a:defRPr sz="4400" b="1" i="0" u="none" strike="noStrike" cap="none">
                <a:solidFill>
                  <a:srgbClr val="0065A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p:nvPr/>
        </p:nvSpPr>
        <p:spPr>
          <a:xfrm>
            <a:off x="457200" y="6213248"/>
            <a:ext cx="323809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FFFFFF"/>
                </a:solidFill>
                <a:latin typeface="Calibri"/>
                <a:ea typeface="Calibri"/>
                <a:cs typeface="Calibri"/>
                <a:sym typeface="Calibri"/>
              </a:rPr>
              <a:t>Mountain View Whisman School District</a:t>
            </a:r>
            <a:endParaRPr sz="1200" b="1" i="0" u="none" strike="noStrike" cap="none">
              <a:solidFill>
                <a:srgbClr val="FFFFFF"/>
              </a:solidFill>
              <a:latin typeface="Calibri"/>
              <a:ea typeface="Calibri"/>
              <a:cs typeface="Calibri"/>
              <a:sym typeface="Calibri"/>
            </a:endParaRPr>
          </a:p>
        </p:txBody>
      </p:sp>
      <p:sp>
        <p:nvSpPr>
          <p:cNvPr id="12" name="Google Shape;12;p1"/>
          <p:cNvSpPr txBox="1"/>
          <p:nvPr/>
        </p:nvSpPr>
        <p:spPr>
          <a:xfrm>
            <a:off x="6531332" y="6213248"/>
            <a:ext cx="2155468"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1" i="0" u="none" strike="noStrike" cap="none">
                <a:solidFill>
                  <a:srgbClr val="FFFFFF"/>
                </a:solidFill>
                <a:latin typeface="Calibri"/>
                <a:ea typeface="Calibri"/>
                <a:cs typeface="Calibri"/>
                <a:sym typeface="Calibri"/>
              </a:rPr>
              <a:t>‹#›</a:t>
            </a:fld>
            <a:endParaRPr sz="1200" b="1"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65A9"/>
              </a:buClr>
              <a:buSzPts val="4400"/>
              <a:buFont typeface="Calibri"/>
              <a:buNone/>
              <a:defRPr sz="4400" b="1" i="0" u="none" strike="noStrike" cap="none">
                <a:solidFill>
                  <a:srgbClr val="0065A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7"/>
          <p:cNvSpPr txBox="1"/>
          <p:nvPr/>
        </p:nvSpPr>
        <p:spPr>
          <a:xfrm>
            <a:off x="457200" y="6213248"/>
            <a:ext cx="323809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FFFFFF"/>
                </a:solidFill>
                <a:latin typeface="Calibri"/>
                <a:ea typeface="Calibri"/>
                <a:cs typeface="Calibri"/>
                <a:sym typeface="Calibri"/>
              </a:rPr>
              <a:t>Mountain View Whisman School District</a:t>
            </a:r>
            <a:endParaRPr sz="1200" b="1" i="0" u="none" strike="noStrike" cap="none">
              <a:solidFill>
                <a:srgbClr val="FFFFFF"/>
              </a:solidFill>
              <a:latin typeface="Calibri"/>
              <a:ea typeface="Calibri"/>
              <a:cs typeface="Calibri"/>
              <a:sym typeface="Calibri"/>
            </a:endParaRPr>
          </a:p>
        </p:txBody>
      </p:sp>
      <p:sp>
        <p:nvSpPr>
          <p:cNvPr id="35" name="Google Shape;35;p7"/>
          <p:cNvSpPr txBox="1"/>
          <p:nvPr/>
        </p:nvSpPr>
        <p:spPr>
          <a:xfrm>
            <a:off x="6531332" y="6213248"/>
            <a:ext cx="2155468"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1" i="0" u="none" strike="noStrike" cap="none">
                <a:solidFill>
                  <a:srgbClr val="FFFFFF"/>
                </a:solidFill>
                <a:latin typeface="Calibri"/>
                <a:ea typeface="Calibri"/>
                <a:cs typeface="Calibri"/>
                <a:sym typeface="Calibri"/>
              </a:rPr>
              <a:t>‹#›</a:t>
            </a:fld>
            <a:endParaRPr sz="1200" b="1"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13" descr="workingvector-14.png"/>
          <p:cNvPicPr preferRelativeResize="0"/>
          <p:nvPr/>
        </p:nvPicPr>
        <p:blipFill rotWithShape="1">
          <a:blip r:embed="rId9">
            <a:alphaModFix amt="15000"/>
          </a:blip>
          <a:srcRect/>
          <a:stretch/>
        </p:blipFill>
        <p:spPr>
          <a:xfrm>
            <a:off x="0" y="0"/>
            <a:ext cx="9139002" cy="6858000"/>
          </a:xfrm>
          <a:prstGeom prst="rect">
            <a:avLst/>
          </a:prstGeom>
          <a:noFill/>
          <a:ln>
            <a:noFill/>
          </a:ln>
        </p:spPr>
      </p:pic>
      <p:sp>
        <p:nvSpPr>
          <p:cNvPr id="57" name="Google Shape;57;p13"/>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3"/>
          <p:cNvSpPr txBox="1">
            <a:spLocks noGrp="1"/>
          </p:cNvSpPr>
          <p:nvPr>
            <p:ph type="body" idx="1"/>
          </p:nvPr>
        </p:nvSpPr>
        <p:spPr>
          <a:xfrm>
            <a:off x="457200" y="1831459"/>
            <a:ext cx="8229600" cy="3979606"/>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accent1"/>
              </a:buClr>
              <a:buSzPts val="2000"/>
              <a:buFont typeface="Merriweather Sans"/>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p:nvPr/>
        </p:nvSpPr>
        <p:spPr>
          <a:xfrm>
            <a:off x="6531332" y="6213248"/>
            <a:ext cx="2155468"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dk2"/>
                </a:solidFill>
                <a:latin typeface="Calibri"/>
                <a:ea typeface="Calibri"/>
                <a:cs typeface="Calibri"/>
                <a:sym typeface="Calibri"/>
              </a:rPr>
              <a:t>‹#›</a:t>
            </a:fld>
            <a:endParaRPr sz="1200" b="1" i="0" u="none" strike="noStrike" cap="none">
              <a:solidFill>
                <a:schemeClr val="dk2"/>
              </a:solidFill>
              <a:latin typeface="Calibri"/>
              <a:ea typeface="Calibri"/>
              <a:cs typeface="Calibri"/>
              <a:sym typeface="Calibri"/>
            </a:endParaRPr>
          </a:p>
        </p:txBody>
      </p:sp>
      <p:sp>
        <p:nvSpPr>
          <p:cNvPr id="60" name="Google Shape;60;p13"/>
          <p:cNvSpPr txBox="1"/>
          <p:nvPr/>
        </p:nvSpPr>
        <p:spPr>
          <a:xfrm>
            <a:off x="457200" y="6213248"/>
            <a:ext cx="323809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2"/>
                </a:solidFill>
                <a:latin typeface="Calibri"/>
                <a:ea typeface="Calibri"/>
                <a:cs typeface="Calibri"/>
                <a:sym typeface="Calibri"/>
              </a:rPr>
              <a:t>Mountain View Whisman School District</a:t>
            </a:r>
            <a:endParaRPr sz="1200" b="1" i="0" u="none" strike="noStrike" cap="none">
              <a:solidFill>
                <a:schemeClr val="dk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864130" y="2310581"/>
            <a:ext cx="5499510" cy="1712605"/>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0065A9"/>
              </a:buClr>
              <a:buSzPts val="5600"/>
              <a:buFont typeface="Calibri"/>
              <a:buNone/>
            </a:pPr>
            <a:r>
              <a:rPr lang="en-US"/>
              <a:t>Growth and Master Facilities Plan</a:t>
            </a:r>
            <a:endParaRPr/>
          </a:p>
        </p:txBody>
      </p:sp>
      <p:sp>
        <p:nvSpPr>
          <p:cNvPr id="87" name="Google Shape;87;p21"/>
          <p:cNvSpPr txBox="1">
            <a:spLocks noGrp="1"/>
          </p:cNvSpPr>
          <p:nvPr>
            <p:ph type="body" idx="1"/>
          </p:nvPr>
        </p:nvSpPr>
        <p:spPr>
          <a:xfrm>
            <a:off x="864130" y="3699410"/>
            <a:ext cx="5149800" cy="37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1800"/>
              <a:buFont typeface="Calibri"/>
              <a:buNone/>
            </a:pPr>
            <a:endParaRPr/>
          </a:p>
          <a:p>
            <a:pPr marL="0" lvl="0" indent="0" algn="l" rtl="0">
              <a:spcBef>
                <a:spcPts val="0"/>
              </a:spcBef>
              <a:spcAft>
                <a:spcPts val="0"/>
              </a:spcAft>
              <a:buClr>
                <a:srgbClr val="7F7F7F"/>
              </a:buClr>
              <a:buSzPts val="1800"/>
              <a:buFont typeface="Calibri"/>
              <a:buNone/>
            </a:pPr>
            <a:r>
              <a:rPr lang="en-US"/>
              <a:t>Board of Trustees - November 21, 2019</a:t>
            </a:r>
            <a:endParaRPr/>
          </a:p>
          <a:p>
            <a:pPr marL="0" lvl="0" indent="0" algn="l" rtl="0">
              <a:spcBef>
                <a:spcPts val="0"/>
              </a:spcBef>
              <a:spcAft>
                <a:spcPts val="0"/>
              </a:spcAft>
              <a:buClr>
                <a:srgbClr val="7F7F7F"/>
              </a:buClr>
              <a:buSzPts val="1800"/>
              <a:buFont typeface="Calibri"/>
              <a:buNone/>
            </a:pPr>
            <a:endParaRPr/>
          </a:p>
          <a:p>
            <a:pPr marL="0" lvl="0" indent="0" algn="l" rtl="0">
              <a:spcBef>
                <a:spcPts val="0"/>
              </a:spcBef>
              <a:spcAft>
                <a:spcPts val="0"/>
              </a:spcAft>
              <a:buClr>
                <a:srgbClr val="7F7F7F"/>
              </a:buClr>
              <a:buSzPts val="1800"/>
              <a:buFont typeface="Calibri"/>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799927" y="2630271"/>
            <a:ext cx="49356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Impact on schools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body" idx="1"/>
          </p:nvPr>
        </p:nvSpPr>
        <p:spPr>
          <a:xfrm>
            <a:off x="457200" y="1643087"/>
            <a:ext cx="8229600" cy="462014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Within 3 to 5 years</a:t>
            </a:r>
            <a:endParaRPr/>
          </a:p>
          <a:p>
            <a:pPr marL="742950" lvl="1" indent="-285750" algn="l" rtl="0">
              <a:spcBef>
                <a:spcPts val="560"/>
              </a:spcBef>
              <a:spcAft>
                <a:spcPts val="0"/>
              </a:spcAft>
              <a:buSzPts val="2800"/>
              <a:buChar char="–"/>
            </a:pPr>
            <a:r>
              <a:rPr lang="en-US"/>
              <a:t>Existing capacity can absorb near-term growth</a:t>
            </a:r>
            <a:endParaRPr/>
          </a:p>
          <a:p>
            <a:pPr marL="342900" lvl="0" indent="-342900" algn="l" rtl="0">
              <a:spcBef>
                <a:spcPts val="640"/>
              </a:spcBef>
              <a:spcAft>
                <a:spcPts val="0"/>
              </a:spcAft>
              <a:buSzPts val="3200"/>
              <a:buChar char="•"/>
            </a:pPr>
            <a:r>
              <a:rPr lang="en-US"/>
              <a:t>Within 10 to 20 years</a:t>
            </a:r>
            <a:endParaRPr/>
          </a:p>
          <a:p>
            <a:pPr marL="742950" lvl="1" indent="-285750" algn="l" rtl="0">
              <a:spcBef>
                <a:spcPts val="560"/>
              </a:spcBef>
              <a:spcAft>
                <a:spcPts val="0"/>
              </a:spcAft>
              <a:buSzPts val="2800"/>
              <a:buChar char="–"/>
            </a:pPr>
            <a:r>
              <a:rPr lang="en-US"/>
              <a:t>Need capacity for 2+ Elementary Schools and 1,000 more Middle School seats</a:t>
            </a:r>
            <a:endParaRPr/>
          </a:p>
          <a:p>
            <a:pPr marL="342900" lvl="0" indent="-342900" algn="l" rtl="0">
              <a:spcBef>
                <a:spcPts val="640"/>
              </a:spcBef>
              <a:spcAft>
                <a:spcPts val="0"/>
              </a:spcAft>
              <a:buSzPts val="3200"/>
              <a:buChar char="•"/>
            </a:pPr>
            <a:r>
              <a:rPr lang="en-US"/>
              <a:t>Density of existing schools varies</a:t>
            </a:r>
            <a:endParaRPr/>
          </a:p>
          <a:p>
            <a:pPr marL="742950" lvl="1" indent="-285750" algn="l" rtl="0">
              <a:spcBef>
                <a:spcPts val="560"/>
              </a:spcBef>
              <a:spcAft>
                <a:spcPts val="0"/>
              </a:spcAft>
              <a:buSzPts val="2800"/>
              <a:buChar char="–"/>
            </a:pPr>
            <a:r>
              <a:rPr lang="en-US"/>
              <a:t>From 1.9 to 4.7 Classrooms/Acre</a:t>
            </a:r>
            <a:endParaRPr/>
          </a:p>
          <a:p>
            <a:pPr marL="342900" lvl="0" indent="-342900" algn="l" rtl="0">
              <a:spcBef>
                <a:spcPts val="640"/>
              </a:spcBef>
              <a:spcAft>
                <a:spcPts val="0"/>
              </a:spcAft>
              <a:buSzPts val="3200"/>
              <a:buChar char="•"/>
            </a:pPr>
            <a:r>
              <a:rPr lang="en-US"/>
              <a:t>Growth concentrated in North/Northeast</a:t>
            </a:r>
            <a:endParaRPr/>
          </a:p>
        </p:txBody>
      </p:sp>
      <p:sp>
        <p:nvSpPr>
          <p:cNvPr id="154" name="Google Shape;154;p31"/>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Challenges-Enrollment Growth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457200" y="1054725"/>
            <a:ext cx="8686800" cy="326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Potential solutions</a:t>
            </a:r>
            <a:endParaRPr/>
          </a:p>
          <a:p>
            <a:pPr marL="742950" lvl="1" indent="-285750" algn="l" rtl="0">
              <a:spcBef>
                <a:spcPts val="560"/>
              </a:spcBef>
              <a:spcAft>
                <a:spcPts val="0"/>
              </a:spcAft>
              <a:buSzPts val="2800"/>
              <a:buChar char="–"/>
            </a:pPr>
            <a:r>
              <a:rPr lang="en-US"/>
              <a:t>New schools in North Bayshore &amp; East Whisman</a:t>
            </a:r>
            <a:endParaRPr/>
          </a:p>
          <a:p>
            <a:pPr marL="742950" lvl="1" indent="-374650" algn="l" rtl="0">
              <a:spcBef>
                <a:spcPts val="640"/>
              </a:spcBef>
              <a:spcAft>
                <a:spcPts val="0"/>
              </a:spcAft>
              <a:buSzPts val="3200"/>
              <a:buChar char="–"/>
            </a:pPr>
            <a:r>
              <a:rPr lang="en-US"/>
              <a:t>Reuse leased properties </a:t>
            </a:r>
            <a:endParaRPr/>
          </a:p>
          <a:p>
            <a:pPr marL="742950" lvl="1" indent="-285750" algn="l" rtl="0">
              <a:spcBef>
                <a:spcPts val="560"/>
              </a:spcBef>
              <a:spcAft>
                <a:spcPts val="0"/>
              </a:spcAft>
              <a:buSzPts val="2800"/>
              <a:buChar char="–"/>
            </a:pPr>
            <a:r>
              <a:rPr lang="en-US"/>
              <a:t>Expand the capacity of existing schools </a:t>
            </a:r>
            <a:endParaRPr sz="2000"/>
          </a:p>
          <a:p>
            <a:pPr marL="742950" lvl="1" indent="-298450" algn="l" rtl="0">
              <a:spcBef>
                <a:spcPts val="400"/>
              </a:spcBef>
              <a:spcAft>
                <a:spcPts val="0"/>
              </a:spcAft>
              <a:buSzPts val="2000"/>
              <a:buChar char="–"/>
            </a:pPr>
            <a:r>
              <a:rPr lang="en-US"/>
              <a:t>Grade-level schools</a:t>
            </a:r>
            <a:endParaRPr/>
          </a:p>
          <a:p>
            <a:pPr marL="742950" lvl="1" indent="-285750" algn="l" rtl="0">
              <a:spcBef>
                <a:spcPts val="560"/>
              </a:spcBef>
              <a:spcAft>
                <a:spcPts val="0"/>
              </a:spcAft>
              <a:buSzPts val="2800"/>
              <a:buChar char="–"/>
            </a:pPr>
            <a:r>
              <a:rPr lang="en-US"/>
              <a:t>Lower &amp; upper elementary schools (east Whisman)</a:t>
            </a:r>
            <a:endParaRPr sz="1800"/>
          </a:p>
        </p:txBody>
      </p:sp>
      <p:sp>
        <p:nvSpPr>
          <p:cNvPr id="160" name="Google Shape;160;p32"/>
          <p:cNvSpPr txBox="1">
            <a:spLocks noGrp="1"/>
          </p:cNvSpPr>
          <p:nvPr>
            <p:ph type="title"/>
          </p:nvPr>
        </p:nvSpPr>
        <p:spPr>
          <a:xfrm>
            <a:off x="457200" y="124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Challenge 1- Growth </a:t>
            </a:r>
            <a:r>
              <a:rPr lang="en-US" sz="2700">
                <a:solidFill>
                  <a:srgbClr val="99CCFF"/>
                </a:solidFill>
              </a:rPr>
              <a:t>Elementary School Level</a:t>
            </a:r>
            <a:endParaRPr/>
          </a:p>
        </p:txBody>
      </p:sp>
      <p:sp>
        <p:nvSpPr>
          <p:cNvPr id="161" name="Google Shape;161;p32"/>
          <p:cNvSpPr txBox="1">
            <a:spLocks noGrp="1"/>
          </p:cNvSpPr>
          <p:nvPr>
            <p:ph type="title"/>
          </p:nvPr>
        </p:nvSpPr>
        <p:spPr>
          <a:xfrm>
            <a:off x="512975" y="403434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Challenge 2- Growth </a:t>
            </a:r>
            <a:r>
              <a:rPr lang="en-US" sz="2700">
                <a:solidFill>
                  <a:srgbClr val="99CCFF"/>
                </a:solidFill>
              </a:rPr>
              <a:t>Middle School Level</a:t>
            </a:r>
            <a:endParaRPr/>
          </a:p>
        </p:txBody>
      </p:sp>
      <p:sp>
        <p:nvSpPr>
          <p:cNvPr id="162" name="Google Shape;162;p32"/>
          <p:cNvSpPr txBox="1"/>
          <p:nvPr/>
        </p:nvSpPr>
        <p:spPr>
          <a:xfrm>
            <a:off x="512975" y="4922325"/>
            <a:ext cx="8173800" cy="3000000"/>
          </a:xfrm>
          <a:prstGeom prst="rect">
            <a:avLst/>
          </a:prstGeom>
          <a:noFill/>
          <a:ln>
            <a:noFill/>
          </a:ln>
        </p:spPr>
        <p:txBody>
          <a:bodyPr spcFirstLastPara="1" wrap="square" lIns="91425" tIns="91425" rIns="91425" bIns="91425" anchor="t" anchorCtr="0">
            <a:noAutofit/>
          </a:bodyPr>
          <a:lstStyle/>
          <a:p>
            <a:pPr marL="342900" lvl="0" indent="-317500" algn="l" rtl="0">
              <a:lnSpc>
                <a:spcPct val="90000"/>
              </a:lnSpc>
              <a:spcBef>
                <a:spcPts val="0"/>
              </a:spcBef>
              <a:spcAft>
                <a:spcPts val="0"/>
              </a:spcAft>
              <a:buClr>
                <a:schemeClr val="accent1"/>
              </a:buClr>
              <a:buSzPts val="2800"/>
              <a:buChar char="●"/>
            </a:pPr>
            <a:r>
              <a:rPr lang="en-US" sz="2800">
                <a:solidFill>
                  <a:schemeClr val="dk1"/>
                </a:solidFill>
                <a:latin typeface="Calibri"/>
                <a:ea typeface="Calibri"/>
                <a:cs typeface="Calibri"/>
                <a:sym typeface="Calibri"/>
              </a:rPr>
              <a:t>Identify site for New Middle School</a:t>
            </a:r>
            <a:endParaRPr sz="2800">
              <a:solidFill>
                <a:schemeClr val="dk1"/>
              </a:solidFill>
              <a:latin typeface="Calibri"/>
              <a:ea typeface="Calibri"/>
              <a:cs typeface="Calibri"/>
              <a:sym typeface="Calibri"/>
            </a:endParaRPr>
          </a:p>
          <a:p>
            <a:pPr marL="342900" lvl="0" indent="-317500" algn="l" rtl="0">
              <a:lnSpc>
                <a:spcPct val="90000"/>
              </a:lnSpc>
              <a:spcBef>
                <a:spcPts val="0"/>
              </a:spcBef>
              <a:spcAft>
                <a:spcPts val="0"/>
              </a:spcAft>
              <a:buClr>
                <a:schemeClr val="accent1"/>
              </a:buClr>
              <a:buSzPts val="2800"/>
              <a:buChar char="●"/>
            </a:pPr>
            <a:r>
              <a:rPr lang="en-US" sz="2800">
                <a:solidFill>
                  <a:schemeClr val="dk1"/>
                </a:solidFill>
                <a:latin typeface="Calibri"/>
                <a:ea typeface="Calibri"/>
                <a:cs typeface="Calibri"/>
                <a:sym typeface="Calibri"/>
              </a:rPr>
              <a:t>Recapitalize/redesign Graham &amp; Crittenden</a:t>
            </a:r>
            <a:endParaRPr sz="2800">
              <a:solidFill>
                <a:schemeClr val="dk1"/>
              </a:solidFill>
              <a:latin typeface="Calibri"/>
              <a:ea typeface="Calibri"/>
              <a:cs typeface="Calibri"/>
              <a:sym typeface="Calibri"/>
            </a:endParaRPr>
          </a:p>
          <a:p>
            <a:pPr marL="342900" lvl="0" indent="-317500" algn="l" rtl="0">
              <a:lnSpc>
                <a:spcPct val="90000"/>
              </a:lnSpc>
              <a:spcBef>
                <a:spcPts val="0"/>
              </a:spcBef>
              <a:spcAft>
                <a:spcPts val="0"/>
              </a:spcAft>
              <a:buClr>
                <a:schemeClr val="accent1"/>
              </a:buClr>
              <a:buSzPts val="2800"/>
              <a:buChar char="●"/>
            </a:pPr>
            <a:r>
              <a:rPr lang="en-US" sz="2800">
                <a:solidFill>
                  <a:schemeClr val="dk1"/>
                </a:solidFill>
                <a:latin typeface="Calibri"/>
                <a:ea typeface="Calibri"/>
                <a:cs typeface="Calibri"/>
                <a:sym typeface="Calibri"/>
              </a:rPr>
              <a:t>Convert all elementary schools to grade K-6</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799927" y="2630271"/>
            <a:ext cx="49356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Feedback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body" idx="1"/>
          </p:nvPr>
        </p:nvSpPr>
        <p:spPr>
          <a:xfrm>
            <a:off x="457200" y="1778000"/>
            <a:ext cx="8686800" cy="4485300"/>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SzPts val="2400"/>
              <a:buChar char="•"/>
            </a:pPr>
            <a:r>
              <a:rPr lang="en-US" sz="2400"/>
              <a:t>Staff (all schools)</a:t>
            </a:r>
            <a:endParaRPr sz="2400"/>
          </a:p>
          <a:p>
            <a:pPr marL="342900" lvl="0" indent="-292100" algn="l" rtl="0">
              <a:spcBef>
                <a:spcPts val="0"/>
              </a:spcBef>
              <a:spcAft>
                <a:spcPts val="0"/>
              </a:spcAft>
              <a:buSzPts val="2400"/>
              <a:buChar char="•"/>
            </a:pPr>
            <a:r>
              <a:rPr lang="en-US" sz="2400"/>
              <a:t>District Advisory Committee (districtwide), Mountain View Education Foundation (districtwide), PTA presidents (districtwide)</a:t>
            </a:r>
            <a:endParaRPr sz="2400"/>
          </a:p>
          <a:p>
            <a:pPr marL="342900" lvl="0" indent="-292100" algn="l" rtl="0">
              <a:spcBef>
                <a:spcPts val="0"/>
              </a:spcBef>
              <a:spcAft>
                <a:spcPts val="0"/>
              </a:spcAft>
              <a:buSzPts val="2400"/>
              <a:buChar char="•"/>
            </a:pPr>
            <a:r>
              <a:rPr lang="en-US" sz="2400"/>
              <a:t>Principals’ coffees with parents (Bubb, Landels)</a:t>
            </a:r>
            <a:endParaRPr sz="2400"/>
          </a:p>
          <a:p>
            <a:pPr marL="342900" lvl="0" indent="-292100" algn="l" rtl="0">
              <a:spcBef>
                <a:spcPts val="0"/>
              </a:spcBef>
              <a:spcAft>
                <a:spcPts val="0"/>
              </a:spcAft>
              <a:buSzPts val="2400"/>
              <a:buChar char="•"/>
            </a:pPr>
            <a:r>
              <a:rPr lang="en-US" sz="2400"/>
              <a:t>PTAs (Mistral, Graham, Vargas, Bubb, Theuerkauf, Monta Loma)</a:t>
            </a:r>
            <a:endParaRPr sz="2400"/>
          </a:p>
          <a:p>
            <a:pPr marL="342900" lvl="0" indent="-292100" algn="l" rtl="0">
              <a:spcBef>
                <a:spcPts val="0"/>
              </a:spcBef>
              <a:spcAft>
                <a:spcPts val="0"/>
              </a:spcAft>
              <a:buSzPts val="2400"/>
              <a:buChar char="•"/>
            </a:pPr>
            <a:r>
              <a:rPr lang="en-US" sz="2400"/>
              <a:t>English Language Advisory Committees (Theuerkauf, Bubb, Graham, Landels, Huff)</a:t>
            </a:r>
            <a:endParaRPr sz="2400"/>
          </a:p>
          <a:p>
            <a:pPr marL="342900" lvl="0" indent="-292100" algn="l" rtl="0">
              <a:spcBef>
                <a:spcPts val="0"/>
              </a:spcBef>
              <a:spcAft>
                <a:spcPts val="0"/>
              </a:spcAft>
              <a:buSzPts val="2400"/>
              <a:buChar char="•"/>
            </a:pPr>
            <a:r>
              <a:rPr lang="en-US" sz="2400"/>
              <a:t>School Site Council (Theuerkauf, Graham, Stevenson, Monta Loma)</a:t>
            </a:r>
            <a:endParaRPr sz="2400"/>
          </a:p>
          <a:p>
            <a:pPr marL="342900" lvl="0" indent="-292100" algn="l" rtl="0">
              <a:spcBef>
                <a:spcPts val="0"/>
              </a:spcBef>
              <a:spcAft>
                <a:spcPts val="0"/>
              </a:spcAft>
              <a:buSzPts val="2400"/>
              <a:buChar char="•"/>
            </a:pPr>
            <a:r>
              <a:rPr lang="en-US" sz="2400"/>
              <a:t>Leadership Team</a:t>
            </a:r>
            <a:endParaRPr sz="2400"/>
          </a:p>
          <a:p>
            <a:pPr marL="342900" lvl="0" indent="0" algn="l" rtl="0">
              <a:spcBef>
                <a:spcPts val="0"/>
              </a:spcBef>
              <a:spcAft>
                <a:spcPts val="0"/>
              </a:spcAft>
              <a:buNone/>
            </a:pPr>
            <a:endParaRPr sz="2400">
              <a:highlight>
                <a:srgbClr val="FFFF00"/>
              </a:highlight>
            </a:endParaRPr>
          </a:p>
        </p:txBody>
      </p:sp>
      <p:sp>
        <p:nvSpPr>
          <p:cNvPr id="174" name="Google Shape;174;p34"/>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Talked to parents, staff about challenges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body" idx="1"/>
          </p:nvPr>
        </p:nvSpPr>
        <p:spPr>
          <a:xfrm>
            <a:off x="457200" y="1831459"/>
            <a:ext cx="8229600" cy="397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800" b="1"/>
              <a:t>Strong themes: General </a:t>
            </a:r>
            <a:endParaRPr sz="2800" b="1"/>
          </a:p>
          <a:p>
            <a:pPr marL="457200" lvl="0" indent="-406400" algn="l" rtl="0">
              <a:lnSpc>
                <a:spcPct val="115000"/>
              </a:lnSpc>
              <a:spcBef>
                <a:spcPts val="0"/>
              </a:spcBef>
              <a:spcAft>
                <a:spcPts val="0"/>
              </a:spcAft>
              <a:buClr>
                <a:schemeClr val="dk1"/>
              </a:buClr>
              <a:buSzPts val="2800"/>
              <a:buFont typeface="Calibri"/>
              <a:buChar char="●"/>
            </a:pPr>
            <a:r>
              <a:rPr lang="en-US" sz="2800"/>
              <a:t>While not specific to potential growth solutions, a strong theme was parents would like to keep schools and classrooms small, with easy walking/biking access.</a:t>
            </a:r>
            <a:endParaRPr sz="2800"/>
          </a:p>
          <a:p>
            <a:pPr marL="457200" lvl="0" indent="-406400" algn="l" rtl="0">
              <a:lnSpc>
                <a:spcPct val="115000"/>
              </a:lnSpc>
              <a:spcBef>
                <a:spcPts val="0"/>
              </a:spcBef>
              <a:spcAft>
                <a:spcPts val="0"/>
              </a:spcAft>
              <a:buClr>
                <a:schemeClr val="dk1"/>
              </a:buClr>
              <a:buSzPts val="2800"/>
              <a:buFont typeface="Calibri"/>
              <a:buChar char="●"/>
            </a:pPr>
            <a:r>
              <a:rPr lang="en-US" sz="2800"/>
              <a:t>They also talked about their hope that density not be a diminishing factor for children’s school/recreational experiences.</a:t>
            </a:r>
            <a:endParaRPr sz="2800"/>
          </a:p>
        </p:txBody>
      </p:sp>
      <p:sp>
        <p:nvSpPr>
          <p:cNvPr id="181" name="Google Shape;181;p35"/>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Central Themes that have emerged...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body" idx="1"/>
          </p:nvPr>
        </p:nvSpPr>
        <p:spPr>
          <a:xfrm>
            <a:off x="457200" y="1831459"/>
            <a:ext cx="8229600" cy="397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800" b="1"/>
              <a:t>Strong theme: Specific to growth and facilities</a:t>
            </a:r>
            <a:endParaRPr sz="2800" b="1"/>
          </a:p>
          <a:p>
            <a:pPr marL="457200" lvl="0" indent="-406400" algn="l" rtl="0">
              <a:lnSpc>
                <a:spcPct val="115000"/>
              </a:lnSpc>
              <a:spcBef>
                <a:spcPts val="0"/>
              </a:spcBef>
              <a:spcAft>
                <a:spcPts val="0"/>
              </a:spcAft>
              <a:buClr>
                <a:schemeClr val="dk1"/>
              </a:buClr>
              <a:buSzPts val="2800"/>
              <a:buFont typeface="Calibri"/>
              <a:buChar char="●"/>
            </a:pPr>
            <a:r>
              <a:rPr lang="en-US" sz="2800"/>
              <a:t>Stakeholders are interested in long-term, flexible, and creative approaches to growth. Some of these may include hybrid models of the solutions proposed.</a:t>
            </a:r>
            <a:endParaRPr sz="2800"/>
          </a:p>
          <a:p>
            <a:pPr marL="0" lvl="0" indent="0" algn="l" rtl="0">
              <a:spcBef>
                <a:spcPts val="360"/>
              </a:spcBef>
              <a:spcAft>
                <a:spcPts val="0"/>
              </a:spcAft>
              <a:buNone/>
            </a:pPr>
            <a:endParaRPr/>
          </a:p>
        </p:txBody>
      </p:sp>
      <p:sp>
        <p:nvSpPr>
          <p:cNvPr id="188" name="Google Shape;188;p36"/>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799927" y="2630271"/>
            <a:ext cx="49356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Exploring options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body" idx="1"/>
          </p:nvPr>
        </p:nvSpPr>
        <p:spPr>
          <a:xfrm>
            <a:off x="228600" y="1143000"/>
            <a:ext cx="8686800" cy="49680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SzPts val="2600"/>
              <a:buChar char="•"/>
            </a:pPr>
            <a:r>
              <a:rPr lang="en-US" sz="2600"/>
              <a:t>Engaged with Artik on comprehensive Master Facilities Plan (MFP) to guide us for the next 10 years</a:t>
            </a:r>
            <a:endParaRPr sz="2600"/>
          </a:p>
          <a:p>
            <a:pPr marL="342900" lvl="0" indent="-304800" algn="l" rtl="0">
              <a:spcBef>
                <a:spcPts val="0"/>
              </a:spcBef>
              <a:spcAft>
                <a:spcPts val="0"/>
              </a:spcAft>
              <a:buSzPts val="2600"/>
              <a:buChar char="•"/>
            </a:pPr>
            <a:r>
              <a:rPr lang="en-US" sz="2600"/>
              <a:t>MFP to be used as a resource document for District decisions</a:t>
            </a:r>
            <a:endParaRPr sz="2600"/>
          </a:p>
          <a:p>
            <a:pPr marL="342900" lvl="0" indent="-393700" algn="l" rtl="0">
              <a:spcBef>
                <a:spcPts val="0"/>
              </a:spcBef>
              <a:spcAft>
                <a:spcPts val="0"/>
              </a:spcAft>
              <a:buSzPts val="2600"/>
              <a:buChar char="•"/>
            </a:pPr>
            <a:r>
              <a:rPr lang="en-US" sz="2600"/>
              <a:t>Plan includes:</a:t>
            </a:r>
            <a:endParaRPr sz="2600"/>
          </a:p>
          <a:p>
            <a:pPr marL="742950" lvl="1" indent="-298450" algn="l" rtl="0">
              <a:spcBef>
                <a:spcPts val="0"/>
              </a:spcBef>
              <a:spcAft>
                <a:spcPts val="0"/>
              </a:spcAft>
              <a:buSzPts val="2000"/>
              <a:buChar char="–"/>
            </a:pPr>
            <a:r>
              <a:rPr lang="en-US" sz="2000"/>
              <a:t>Priority 1</a:t>
            </a:r>
            <a:endParaRPr sz="2000"/>
          </a:p>
          <a:p>
            <a:pPr marL="1143000" lvl="2" indent="-241300" algn="l" rtl="0">
              <a:spcBef>
                <a:spcPts val="560"/>
              </a:spcBef>
              <a:spcAft>
                <a:spcPts val="0"/>
              </a:spcAft>
              <a:buSzPts val="2000"/>
              <a:buChar char="•"/>
            </a:pPr>
            <a:r>
              <a:rPr lang="en-US" sz="2000"/>
              <a:t>Growth, Safety, Operational Efficiency</a:t>
            </a:r>
            <a:endParaRPr sz="2000"/>
          </a:p>
          <a:p>
            <a:pPr marL="742950" lvl="1" indent="-298450" algn="l" rtl="0">
              <a:spcBef>
                <a:spcPts val="0"/>
              </a:spcBef>
              <a:spcAft>
                <a:spcPts val="0"/>
              </a:spcAft>
              <a:buSzPts val="2000"/>
              <a:buChar char="–"/>
            </a:pPr>
            <a:r>
              <a:rPr lang="en-US" sz="2000"/>
              <a:t>Priority 2</a:t>
            </a:r>
            <a:endParaRPr sz="2000"/>
          </a:p>
          <a:p>
            <a:pPr marL="1143000" lvl="2" indent="-241300" algn="l" rtl="0">
              <a:spcBef>
                <a:spcPts val="560"/>
              </a:spcBef>
              <a:spcAft>
                <a:spcPts val="0"/>
              </a:spcAft>
              <a:buSzPts val="2000"/>
              <a:buChar char="•"/>
            </a:pPr>
            <a:r>
              <a:rPr lang="en-US" sz="2000"/>
              <a:t>Outdoor Learning Spaces, Playgrounds, Utilities</a:t>
            </a:r>
            <a:endParaRPr sz="2000"/>
          </a:p>
          <a:p>
            <a:pPr marL="742950" lvl="1" indent="-298450" algn="l" rtl="0">
              <a:spcBef>
                <a:spcPts val="640"/>
              </a:spcBef>
              <a:spcAft>
                <a:spcPts val="0"/>
              </a:spcAft>
              <a:buSzPts val="2000"/>
              <a:buChar char="–"/>
            </a:pPr>
            <a:r>
              <a:rPr lang="en-US" sz="2000"/>
              <a:t>Priority 3</a:t>
            </a:r>
            <a:endParaRPr sz="2000"/>
          </a:p>
          <a:p>
            <a:pPr marL="1143000" lvl="2" indent="-241300" algn="l" rtl="0">
              <a:spcBef>
                <a:spcPts val="560"/>
              </a:spcBef>
              <a:spcAft>
                <a:spcPts val="0"/>
              </a:spcAft>
              <a:buSzPts val="2000"/>
              <a:buChar char="•"/>
            </a:pPr>
            <a:r>
              <a:rPr lang="en-US" sz="2000"/>
              <a:t>Aesthetics, Signage</a:t>
            </a:r>
            <a:endParaRPr sz="2000"/>
          </a:p>
          <a:p>
            <a:pPr marL="742950" lvl="1" indent="-298450" algn="l" rtl="0">
              <a:spcBef>
                <a:spcPts val="640"/>
              </a:spcBef>
              <a:spcAft>
                <a:spcPts val="0"/>
              </a:spcAft>
              <a:buSzPts val="2000"/>
              <a:buChar char="–"/>
            </a:pPr>
            <a:r>
              <a:rPr lang="en-US" sz="2000"/>
              <a:t>Priority 4</a:t>
            </a:r>
            <a:endParaRPr sz="2000"/>
          </a:p>
          <a:p>
            <a:pPr marL="1143000" lvl="2" indent="-241300" algn="l" rtl="0">
              <a:spcBef>
                <a:spcPts val="560"/>
              </a:spcBef>
              <a:spcAft>
                <a:spcPts val="0"/>
              </a:spcAft>
              <a:buSzPts val="2000"/>
              <a:buChar char="•"/>
            </a:pPr>
            <a:r>
              <a:rPr lang="en-US" sz="2000"/>
              <a:t>Reconfiguring Schools/Site Efficiencies</a:t>
            </a:r>
            <a:endParaRPr sz="2000"/>
          </a:p>
        </p:txBody>
      </p:sp>
      <p:sp>
        <p:nvSpPr>
          <p:cNvPr id="200" name="Google Shape;200;p38"/>
          <p:cNvSpPr txBox="1">
            <a:spLocks noGrp="1"/>
          </p:cNvSpPr>
          <p:nvPr>
            <p:ph type="title"/>
          </p:nvPr>
        </p:nvSpPr>
        <p:spPr>
          <a:xfrm>
            <a:off x="457200" y="-4"/>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Facilities planning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body" idx="1"/>
          </p:nvPr>
        </p:nvSpPr>
        <p:spPr>
          <a:xfrm>
            <a:off x="228600" y="1339075"/>
            <a:ext cx="8686800" cy="47718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SzPts val="2600"/>
              <a:buChar char="•"/>
            </a:pPr>
            <a:r>
              <a:rPr lang="en-US" sz="2600"/>
              <a:t>Board feedback needed</a:t>
            </a:r>
            <a:endParaRPr sz="2000"/>
          </a:p>
        </p:txBody>
      </p:sp>
      <p:sp>
        <p:nvSpPr>
          <p:cNvPr id="206" name="Google Shape;206;p39"/>
          <p:cNvSpPr txBox="1">
            <a:spLocks noGrp="1"/>
          </p:cNvSpPr>
          <p:nvPr>
            <p:ph type="title"/>
          </p:nvPr>
        </p:nvSpPr>
        <p:spPr>
          <a:xfrm>
            <a:off x="457200" y="94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Options for addressing growth</a:t>
            </a:r>
            <a:endParaRPr/>
          </a:p>
        </p:txBody>
      </p:sp>
      <p:pic>
        <p:nvPicPr>
          <p:cNvPr id="207" name="Google Shape;207;p39"/>
          <p:cNvPicPr preferRelativeResize="0"/>
          <p:nvPr/>
        </p:nvPicPr>
        <p:blipFill>
          <a:blip r:embed="rId3">
            <a:alphaModFix/>
          </a:blip>
          <a:stretch>
            <a:fillRect/>
          </a:stretch>
        </p:blipFill>
        <p:spPr>
          <a:xfrm>
            <a:off x="0" y="1017189"/>
            <a:ext cx="9143998" cy="52210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body" idx="1"/>
          </p:nvPr>
        </p:nvSpPr>
        <p:spPr>
          <a:xfrm>
            <a:off x="457200" y="1831459"/>
            <a:ext cx="8229600" cy="3979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Strategy 5.1 - Staff will utilize various resources to support the financial, facilities, and technology goals of the strategic plan.</a:t>
            </a:r>
            <a:endParaRPr/>
          </a:p>
          <a:p>
            <a:pPr marL="457200" lvl="0" indent="-342900" algn="l" rtl="0">
              <a:spcBef>
                <a:spcPts val="360"/>
              </a:spcBef>
              <a:spcAft>
                <a:spcPts val="0"/>
              </a:spcAft>
              <a:buSzPts val="1800"/>
              <a:buChar char="-"/>
            </a:pPr>
            <a:r>
              <a:rPr lang="en-US"/>
              <a:t>The District will maintain facilities in good repair</a:t>
            </a:r>
            <a:endParaRPr/>
          </a:p>
          <a:p>
            <a:pPr marL="914400" lvl="1" indent="-342900" algn="l" rtl="0">
              <a:spcBef>
                <a:spcPts val="0"/>
              </a:spcBef>
              <a:spcAft>
                <a:spcPts val="0"/>
              </a:spcAft>
              <a:buSzPts val="1800"/>
              <a:buChar char="-"/>
            </a:pPr>
            <a:r>
              <a:rPr lang="en-US"/>
              <a:t>Create the Facilities Needs/Master Plan for long-term goals</a:t>
            </a:r>
            <a:endParaRPr/>
          </a:p>
        </p:txBody>
      </p:sp>
      <p:sp>
        <p:nvSpPr>
          <p:cNvPr id="94" name="Google Shape;94;p22"/>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Strategic Plan 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457200" y="94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Options...</a:t>
            </a:r>
            <a:endParaRPr/>
          </a:p>
        </p:txBody>
      </p:sp>
      <p:pic>
        <p:nvPicPr>
          <p:cNvPr id="213" name="Google Shape;213;p40"/>
          <p:cNvPicPr preferRelativeResize="0"/>
          <p:nvPr/>
        </p:nvPicPr>
        <p:blipFill>
          <a:blip r:embed="rId3">
            <a:alphaModFix/>
          </a:blip>
          <a:stretch>
            <a:fillRect/>
          </a:stretch>
        </p:blipFill>
        <p:spPr>
          <a:xfrm>
            <a:off x="152400" y="903921"/>
            <a:ext cx="8839200" cy="52101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457200" y="94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Options....</a:t>
            </a:r>
            <a:endParaRPr/>
          </a:p>
        </p:txBody>
      </p:sp>
      <p:pic>
        <p:nvPicPr>
          <p:cNvPr id="219" name="Google Shape;219;p41"/>
          <p:cNvPicPr preferRelativeResize="0"/>
          <p:nvPr/>
        </p:nvPicPr>
        <p:blipFill>
          <a:blip r:embed="rId3">
            <a:alphaModFix/>
          </a:blip>
          <a:stretch>
            <a:fillRect/>
          </a:stretch>
        </p:blipFill>
        <p:spPr>
          <a:xfrm>
            <a:off x="313725" y="968375"/>
            <a:ext cx="8516548" cy="5792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457200" y="94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Options....</a:t>
            </a:r>
            <a:endParaRPr/>
          </a:p>
        </p:txBody>
      </p:sp>
      <p:pic>
        <p:nvPicPr>
          <p:cNvPr id="225" name="Google Shape;225;p42"/>
          <p:cNvPicPr preferRelativeResize="0"/>
          <p:nvPr/>
        </p:nvPicPr>
        <p:blipFill>
          <a:blip r:embed="rId3">
            <a:alphaModFix/>
          </a:blip>
          <a:stretch>
            <a:fillRect/>
          </a:stretch>
        </p:blipFill>
        <p:spPr>
          <a:xfrm>
            <a:off x="152400" y="1237896"/>
            <a:ext cx="8839200" cy="48772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824224" y="2654600"/>
            <a:ext cx="70917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Challenge 1:</a:t>
            </a:r>
            <a:endParaRPr/>
          </a:p>
          <a:p>
            <a:pPr marL="0" lvl="0" indent="0" algn="l" rtl="0">
              <a:spcBef>
                <a:spcPts val="0"/>
              </a:spcBef>
              <a:spcAft>
                <a:spcPts val="0"/>
              </a:spcAft>
              <a:buNone/>
            </a:pPr>
            <a:r>
              <a:rPr lang="en-US"/>
              <a:t>Themes and Recommendations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4"/>
          <p:cNvSpPr txBox="1">
            <a:spLocks noGrp="1"/>
          </p:cNvSpPr>
          <p:nvPr>
            <p:ph type="body" idx="1"/>
          </p:nvPr>
        </p:nvSpPr>
        <p:spPr>
          <a:xfrm>
            <a:off x="398550" y="1648900"/>
            <a:ext cx="8690700" cy="397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solidFill>
                  <a:srgbClr val="434343"/>
                </a:solidFill>
              </a:rPr>
              <a:t>Growth at the Elementary level and the potential solutions</a:t>
            </a:r>
            <a:endParaRPr sz="2200">
              <a:solidFill>
                <a:srgbClr val="434343"/>
              </a:solidFill>
            </a:endParaRPr>
          </a:p>
          <a:p>
            <a:pPr marL="457200" lvl="0" indent="-368300" algn="l" rtl="0">
              <a:lnSpc>
                <a:spcPct val="115000"/>
              </a:lnSpc>
              <a:spcBef>
                <a:spcPts val="0"/>
              </a:spcBef>
              <a:spcAft>
                <a:spcPts val="0"/>
              </a:spcAft>
              <a:buClr>
                <a:srgbClr val="434343"/>
              </a:buClr>
              <a:buSzPts val="2200"/>
              <a:buFont typeface="Calibri"/>
              <a:buChar char="•"/>
            </a:pPr>
            <a:r>
              <a:rPr lang="en-US" sz="2200">
                <a:solidFill>
                  <a:srgbClr val="434343"/>
                </a:solidFill>
              </a:rPr>
              <a:t>New schools in North Bayshore &amp; East Whisman. </a:t>
            </a:r>
            <a:r>
              <a:rPr lang="en-US" sz="2200" i="1">
                <a:solidFill>
                  <a:srgbClr val="434343"/>
                </a:solidFill>
              </a:rPr>
              <a:t>Stakeholders expressed hope that this could be done through partnerships, reducing the cost to MVWSD.</a:t>
            </a:r>
            <a:endParaRPr sz="2200" i="1">
              <a:solidFill>
                <a:srgbClr val="434343"/>
              </a:solidFill>
            </a:endParaRPr>
          </a:p>
          <a:p>
            <a:pPr marL="457200" lvl="0" indent="0" algn="l" rtl="0">
              <a:lnSpc>
                <a:spcPct val="115000"/>
              </a:lnSpc>
              <a:spcBef>
                <a:spcPts val="0"/>
              </a:spcBef>
              <a:spcAft>
                <a:spcPts val="0"/>
              </a:spcAft>
              <a:buNone/>
            </a:pPr>
            <a:endParaRPr sz="2200" i="1">
              <a:solidFill>
                <a:srgbClr val="434343"/>
              </a:solidFill>
            </a:endParaRPr>
          </a:p>
          <a:p>
            <a:pPr marL="457200" lvl="0" indent="-368300" algn="l" rtl="0">
              <a:lnSpc>
                <a:spcPct val="115000"/>
              </a:lnSpc>
              <a:spcBef>
                <a:spcPts val="0"/>
              </a:spcBef>
              <a:spcAft>
                <a:spcPts val="0"/>
              </a:spcAft>
              <a:buClr>
                <a:srgbClr val="434343"/>
              </a:buClr>
              <a:buSzPts val="2200"/>
              <a:buFont typeface="Calibri"/>
              <a:buChar char="•"/>
            </a:pPr>
            <a:r>
              <a:rPr lang="en-US" sz="2200">
                <a:solidFill>
                  <a:srgbClr val="434343"/>
                </a:solidFill>
              </a:rPr>
              <a:t>Reuse leased properties. </a:t>
            </a:r>
            <a:r>
              <a:rPr lang="en-US" sz="2200" i="1">
                <a:solidFill>
                  <a:srgbClr val="434343"/>
                </a:solidFill>
              </a:rPr>
              <a:t>Stakeholders had questions about the cost of breaking leases vs. the cost of obtaining/building on new land.</a:t>
            </a:r>
            <a:endParaRPr sz="2200" i="1">
              <a:solidFill>
                <a:srgbClr val="434343"/>
              </a:solidFill>
            </a:endParaRPr>
          </a:p>
          <a:p>
            <a:pPr marL="457200" lvl="0" indent="0" algn="l" rtl="0">
              <a:lnSpc>
                <a:spcPct val="115000"/>
              </a:lnSpc>
              <a:spcBef>
                <a:spcPts val="0"/>
              </a:spcBef>
              <a:spcAft>
                <a:spcPts val="0"/>
              </a:spcAft>
              <a:buNone/>
            </a:pPr>
            <a:endParaRPr sz="2200"/>
          </a:p>
        </p:txBody>
      </p:sp>
      <p:sp>
        <p:nvSpPr>
          <p:cNvPr id="238" name="Google Shape;238;p44"/>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Feedback - Themes for Challenge 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a:spLocks noGrp="1"/>
          </p:cNvSpPr>
          <p:nvPr>
            <p:ph type="body" idx="1"/>
          </p:nvPr>
        </p:nvSpPr>
        <p:spPr>
          <a:xfrm>
            <a:off x="343575" y="1264400"/>
            <a:ext cx="8452200" cy="4363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solidFill>
                  <a:srgbClr val="434343"/>
                </a:solidFill>
              </a:rPr>
              <a:t>Growth at the Elementary level and the potential solutions</a:t>
            </a:r>
            <a:endParaRPr sz="2200">
              <a:solidFill>
                <a:srgbClr val="434343"/>
              </a:solidFill>
            </a:endParaRPr>
          </a:p>
          <a:p>
            <a:pPr marL="457200" lvl="0" indent="-368300" algn="l" rtl="0">
              <a:lnSpc>
                <a:spcPct val="115000"/>
              </a:lnSpc>
              <a:spcBef>
                <a:spcPts val="0"/>
              </a:spcBef>
              <a:spcAft>
                <a:spcPts val="0"/>
              </a:spcAft>
              <a:buClr>
                <a:srgbClr val="434343"/>
              </a:buClr>
              <a:buSzPts val="2200"/>
              <a:buFont typeface="Calibri"/>
              <a:buChar char="•"/>
            </a:pPr>
            <a:r>
              <a:rPr lang="en-US" sz="2200">
                <a:solidFill>
                  <a:srgbClr val="434343"/>
                </a:solidFill>
              </a:rPr>
              <a:t>Expand the capacity of existing schools (add 100 seats/4 classrooms at Bubb, Huff, Landels). </a:t>
            </a:r>
            <a:r>
              <a:rPr lang="en-US" sz="2200" i="1">
                <a:solidFill>
                  <a:srgbClr val="434343"/>
                </a:solidFill>
              </a:rPr>
              <a:t>Stakeholders were hesitant about this solution and expressed concerns about space being added to schools where the growth is not happening, ultimately resulting in increased traffic and possibility of redrawn boundaries.  Also concerns about cost and quality of keeping current portables.</a:t>
            </a:r>
            <a:endParaRPr sz="2200" i="1">
              <a:solidFill>
                <a:srgbClr val="434343"/>
              </a:solidFill>
            </a:endParaRPr>
          </a:p>
          <a:p>
            <a:pPr marL="457200" lvl="0" indent="0" algn="l" rtl="0">
              <a:lnSpc>
                <a:spcPct val="115000"/>
              </a:lnSpc>
              <a:spcBef>
                <a:spcPts val="0"/>
              </a:spcBef>
              <a:spcAft>
                <a:spcPts val="0"/>
              </a:spcAft>
              <a:buNone/>
            </a:pPr>
            <a:endParaRPr sz="2200" i="1">
              <a:solidFill>
                <a:srgbClr val="434343"/>
              </a:solidFill>
            </a:endParaRPr>
          </a:p>
          <a:p>
            <a:pPr marL="457200" lvl="0" indent="-368300" algn="l" rtl="0">
              <a:lnSpc>
                <a:spcPct val="115000"/>
              </a:lnSpc>
              <a:spcBef>
                <a:spcPts val="0"/>
              </a:spcBef>
              <a:spcAft>
                <a:spcPts val="0"/>
              </a:spcAft>
              <a:buClr>
                <a:srgbClr val="434343"/>
              </a:buClr>
              <a:buSzPts val="2200"/>
              <a:buFont typeface="Calibri"/>
              <a:buChar char="•"/>
            </a:pPr>
            <a:r>
              <a:rPr lang="en-US" sz="2200">
                <a:solidFill>
                  <a:srgbClr val="434343"/>
                </a:solidFill>
              </a:rPr>
              <a:t>Grade-level schools and lower &amp; upper elementary schools. </a:t>
            </a:r>
            <a:r>
              <a:rPr lang="en-US" sz="2200" i="1">
                <a:solidFill>
                  <a:srgbClr val="434343"/>
                </a:solidFill>
              </a:rPr>
              <a:t>Ranked as the least popular ideas with parents and staff members due to traffic concerns and fear of loss of school community.</a:t>
            </a:r>
            <a:endParaRPr sz="2200">
              <a:solidFill>
                <a:srgbClr val="434343"/>
              </a:solidFill>
            </a:endParaRPr>
          </a:p>
        </p:txBody>
      </p:sp>
      <p:sp>
        <p:nvSpPr>
          <p:cNvPr id="245" name="Google Shape;245;p45"/>
          <p:cNvSpPr txBox="1">
            <a:spLocks noGrp="1"/>
          </p:cNvSpPr>
          <p:nvPr>
            <p:ph type="title"/>
          </p:nvPr>
        </p:nvSpPr>
        <p:spPr>
          <a:xfrm>
            <a:off x="457200" y="1"/>
            <a:ext cx="82296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Feedback - Themes...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body" idx="1"/>
          </p:nvPr>
        </p:nvSpPr>
        <p:spPr>
          <a:xfrm>
            <a:off x="228600" y="1415275"/>
            <a:ext cx="8686800" cy="47718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SzPts val="2600"/>
              <a:buChar char="•"/>
            </a:pPr>
            <a:r>
              <a:rPr lang="en-US" sz="2600"/>
              <a:t>Recommendation 1:</a:t>
            </a:r>
            <a:endParaRPr sz="2600"/>
          </a:p>
          <a:p>
            <a:pPr marL="742950" lvl="1" indent="-336550" algn="l" rtl="0">
              <a:spcBef>
                <a:spcPts val="0"/>
              </a:spcBef>
              <a:spcAft>
                <a:spcPts val="0"/>
              </a:spcAft>
              <a:buSzPts val="2600"/>
              <a:buChar char="–"/>
            </a:pPr>
            <a:r>
              <a:rPr lang="en-US" sz="2600"/>
              <a:t>Urban Elementary Schools models, which will house close to 700 students, require no less than 6 acres of land</a:t>
            </a:r>
            <a:endParaRPr sz="2600"/>
          </a:p>
          <a:p>
            <a:pPr marL="342900" lvl="0" indent="-393700" algn="l" rtl="0">
              <a:spcBef>
                <a:spcPts val="0"/>
              </a:spcBef>
              <a:spcAft>
                <a:spcPts val="0"/>
              </a:spcAft>
              <a:buSzPts val="2600"/>
              <a:buChar char="•"/>
            </a:pPr>
            <a:r>
              <a:rPr lang="en-US" sz="2600"/>
              <a:t>Recommendation 2:</a:t>
            </a:r>
            <a:endParaRPr sz="2600"/>
          </a:p>
          <a:p>
            <a:pPr marL="742950" lvl="1" indent="-336550" algn="l" rtl="0">
              <a:spcBef>
                <a:spcPts val="0"/>
              </a:spcBef>
              <a:spcAft>
                <a:spcPts val="0"/>
              </a:spcAft>
              <a:buSzPts val="2600"/>
              <a:buChar char="–"/>
            </a:pPr>
            <a:r>
              <a:rPr lang="en-US" sz="2600"/>
              <a:t>Addressing growth at Landels is a priority 1 project</a:t>
            </a:r>
            <a:endParaRPr sz="2600"/>
          </a:p>
          <a:p>
            <a:pPr marL="342900" lvl="0" indent="-393700" algn="l" rtl="0">
              <a:spcBef>
                <a:spcPts val="0"/>
              </a:spcBef>
              <a:spcAft>
                <a:spcPts val="0"/>
              </a:spcAft>
              <a:buSzPts val="2600"/>
              <a:buChar char="•"/>
            </a:pPr>
            <a:r>
              <a:rPr lang="en-US" sz="2600"/>
              <a:t>Recommendation 3:</a:t>
            </a:r>
            <a:endParaRPr sz="2600"/>
          </a:p>
          <a:p>
            <a:pPr marL="742950" lvl="1" indent="-336550" algn="l" rtl="0">
              <a:spcBef>
                <a:spcPts val="0"/>
              </a:spcBef>
              <a:spcAft>
                <a:spcPts val="0"/>
              </a:spcAft>
              <a:buSzPts val="2600"/>
              <a:buChar char="–"/>
            </a:pPr>
            <a:r>
              <a:rPr lang="en-US" sz="2600"/>
              <a:t>Implement inclusive special education model, co-taught classes, at Bubb (programmatic changes) to address the need for additional space</a:t>
            </a:r>
            <a:endParaRPr sz="2600"/>
          </a:p>
          <a:p>
            <a:pPr marL="342900" lvl="0" indent="0" algn="l" rtl="0">
              <a:spcBef>
                <a:spcPts val="0"/>
              </a:spcBef>
              <a:spcAft>
                <a:spcPts val="0"/>
              </a:spcAft>
              <a:buNone/>
            </a:pPr>
            <a:endParaRPr sz="2600"/>
          </a:p>
        </p:txBody>
      </p:sp>
      <p:sp>
        <p:nvSpPr>
          <p:cNvPr id="251" name="Google Shape;251;p46"/>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Short-term growth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body" idx="1"/>
          </p:nvPr>
        </p:nvSpPr>
        <p:spPr>
          <a:xfrm>
            <a:off x="228600" y="1339075"/>
            <a:ext cx="8686800" cy="4771800"/>
          </a:xfrm>
          <a:prstGeom prst="rect">
            <a:avLst/>
          </a:prstGeom>
          <a:noFill/>
          <a:ln>
            <a:noFill/>
          </a:ln>
        </p:spPr>
        <p:txBody>
          <a:bodyPr spcFirstLastPara="1" wrap="square" lIns="91425" tIns="45700" rIns="91425" bIns="45700" anchor="t" anchorCtr="0">
            <a:noAutofit/>
          </a:bodyPr>
          <a:lstStyle/>
          <a:p>
            <a:pPr marL="342900" lvl="0" indent="-393700" algn="l" rtl="0">
              <a:spcBef>
                <a:spcPts val="0"/>
              </a:spcBef>
              <a:spcAft>
                <a:spcPts val="0"/>
              </a:spcAft>
              <a:buSzPts val="2600"/>
              <a:buChar char="•"/>
            </a:pPr>
            <a:r>
              <a:rPr lang="en-US" sz="2600"/>
              <a:t>Recommendation 4:</a:t>
            </a:r>
            <a:endParaRPr sz="2600"/>
          </a:p>
          <a:p>
            <a:pPr marL="742950" lvl="1" indent="-336550" algn="l" rtl="0">
              <a:spcBef>
                <a:spcPts val="0"/>
              </a:spcBef>
              <a:spcAft>
                <a:spcPts val="0"/>
              </a:spcAft>
              <a:buSzPts val="2600"/>
              <a:buChar char="–"/>
            </a:pPr>
            <a:r>
              <a:rPr lang="en-US" sz="2600"/>
              <a:t>To increase building usage efficiency, storage must be added to Castro, Stevenson, and Vargas to free up classrooms</a:t>
            </a:r>
            <a:endParaRPr sz="2600"/>
          </a:p>
          <a:p>
            <a:pPr marL="342900" lvl="0" indent="-304800" algn="l" rtl="0">
              <a:spcBef>
                <a:spcPts val="0"/>
              </a:spcBef>
              <a:spcAft>
                <a:spcPts val="0"/>
              </a:spcAft>
              <a:buSzPts val="2600"/>
              <a:buChar char="•"/>
            </a:pPr>
            <a:r>
              <a:rPr lang="en-US" sz="2600"/>
              <a:t>Recommendation 5:</a:t>
            </a:r>
            <a:endParaRPr sz="2600"/>
          </a:p>
          <a:p>
            <a:pPr marL="742950" lvl="1" indent="-336550" algn="l" rtl="0">
              <a:spcBef>
                <a:spcPts val="0"/>
              </a:spcBef>
              <a:spcAft>
                <a:spcPts val="0"/>
              </a:spcAft>
              <a:buSzPts val="2600"/>
              <a:buChar char="–"/>
            </a:pPr>
            <a:r>
              <a:rPr lang="en-US" sz="2600"/>
              <a:t>Add one additional permanent portable to Huff elementary to accommodate current student enrollment</a:t>
            </a:r>
            <a:endParaRPr sz="2600"/>
          </a:p>
          <a:p>
            <a:pPr marL="342900" lvl="0" indent="-393700" algn="l" rtl="0">
              <a:spcBef>
                <a:spcPts val="0"/>
              </a:spcBef>
              <a:spcAft>
                <a:spcPts val="0"/>
              </a:spcAft>
              <a:buSzPts val="2600"/>
              <a:buChar char="•"/>
            </a:pPr>
            <a:r>
              <a:rPr lang="en-US" sz="2600"/>
              <a:t>Recommendation 6:</a:t>
            </a:r>
            <a:endParaRPr sz="2600"/>
          </a:p>
          <a:p>
            <a:pPr marL="742950" lvl="1" indent="-336550" algn="l" rtl="0">
              <a:spcBef>
                <a:spcPts val="0"/>
              </a:spcBef>
              <a:spcAft>
                <a:spcPts val="0"/>
              </a:spcAft>
              <a:buSzPts val="2600"/>
              <a:buChar char="–"/>
            </a:pPr>
            <a:r>
              <a:rPr lang="en-US" sz="2600"/>
              <a:t>Where needed revisit full-day YMCA portable rental/usage</a:t>
            </a:r>
            <a:endParaRPr sz="2600"/>
          </a:p>
          <a:p>
            <a:pPr marL="342900" lvl="0" indent="-393700" algn="l" rtl="0">
              <a:spcBef>
                <a:spcPts val="0"/>
              </a:spcBef>
              <a:spcAft>
                <a:spcPts val="0"/>
              </a:spcAft>
              <a:buSzPts val="2600"/>
              <a:buChar char="•"/>
            </a:pPr>
            <a:r>
              <a:rPr lang="en-US" sz="2600"/>
              <a:t>Recommendation 7:</a:t>
            </a:r>
            <a:endParaRPr sz="2600"/>
          </a:p>
          <a:p>
            <a:pPr marL="742950" lvl="1" indent="-336550" algn="l" rtl="0">
              <a:spcBef>
                <a:spcPts val="0"/>
              </a:spcBef>
              <a:spcAft>
                <a:spcPts val="0"/>
              </a:spcAft>
              <a:buSzPts val="2600"/>
              <a:buChar char="–"/>
            </a:pPr>
            <a:r>
              <a:rPr lang="en-US" sz="2600"/>
              <a:t>Adjust boundaries as needed to respond to growth</a:t>
            </a:r>
            <a:endParaRPr sz="2600"/>
          </a:p>
        </p:txBody>
      </p:sp>
      <p:sp>
        <p:nvSpPr>
          <p:cNvPr id="257" name="Google Shape;257;p47"/>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Short-term growth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8"/>
          <p:cNvSpPr txBox="1">
            <a:spLocks noGrp="1"/>
          </p:cNvSpPr>
          <p:nvPr>
            <p:ph type="title"/>
          </p:nvPr>
        </p:nvSpPr>
        <p:spPr>
          <a:xfrm>
            <a:off x="799925" y="2630275"/>
            <a:ext cx="52884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Challenge 2:</a:t>
            </a:r>
            <a:endParaRPr/>
          </a:p>
          <a:p>
            <a:pPr marL="0" lvl="0" indent="0" algn="l" rtl="0">
              <a:spcBef>
                <a:spcPts val="0"/>
              </a:spcBef>
              <a:spcAft>
                <a:spcPts val="0"/>
              </a:spcAft>
              <a:buNone/>
            </a:pPr>
            <a:r>
              <a:rPr lang="en-US"/>
              <a:t>Themes and Recommendations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9"/>
          <p:cNvSpPr txBox="1">
            <a:spLocks noGrp="1"/>
          </p:cNvSpPr>
          <p:nvPr>
            <p:ph type="body" idx="1"/>
          </p:nvPr>
        </p:nvSpPr>
        <p:spPr>
          <a:xfrm>
            <a:off x="457200" y="1831459"/>
            <a:ext cx="8229600" cy="397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solidFill>
                  <a:srgbClr val="434343"/>
                </a:solidFill>
              </a:rPr>
              <a:t>Growth at the middle school level and potential solutions</a:t>
            </a:r>
            <a:endParaRPr sz="2200" b="1">
              <a:solidFill>
                <a:srgbClr val="434343"/>
              </a:solidFill>
            </a:endParaRPr>
          </a:p>
          <a:p>
            <a:pPr marL="0" lvl="0" indent="0" algn="l" rtl="0">
              <a:lnSpc>
                <a:spcPct val="115000"/>
              </a:lnSpc>
              <a:spcBef>
                <a:spcPts val="0"/>
              </a:spcBef>
              <a:spcAft>
                <a:spcPts val="0"/>
              </a:spcAft>
              <a:buNone/>
            </a:pPr>
            <a:endParaRPr sz="2200">
              <a:solidFill>
                <a:srgbClr val="434343"/>
              </a:solidFill>
            </a:endParaRPr>
          </a:p>
          <a:p>
            <a:pPr marL="457200" lvl="0" indent="-368300" algn="l" rtl="0">
              <a:lnSpc>
                <a:spcPct val="115000"/>
              </a:lnSpc>
              <a:spcBef>
                <a:spcPts val="0"/>
              </a:spcBef>
              <a:spcAft>
                <a:spcPts val="0"/>
              </a:spcAft>
              <a:buClr>
                <a:srgbClr val="434343"/>
              </a:buClr>
              <a:buSzPts val="2200"/>
              <a:buFont typeface="Calibri"/>
              <a:buChar char="•"/>
            </a:pPr>
            <a:r>
              <a:rPr lang="en-US" sz="2200">
                <a:solidFill>
                  <a:srgbClr val="434343"/>
                </a:solidFill>
              </a:rPr>
              <a:t>Identify site for New Middle School. </a:t>
            </a:r>
            <a:r>
              <a:rPr lang="en-US" sz="2200" i="1">
                <a:solidFill>
                  <a:srgbClr val="434343"/>
                </a:solidFill>
              </a:rPr>
              <a:t>Stakeholders expressed hope that this could be done through partnerships, reducing cost to MVWSD.</a:t>
            </a:r>
            <a:endParaRPr sz="2200" i="1">
              <a:solidFill>
                <a:srgbClr val="434343"/>
              </a:solidFill>
            </a:endParaRPr>
          </a:p>
          <a:p>
            <a:pPr marL="457200" lvl="0" indent="0" algn="l" rtl="0">
              <a:lnSpc>
                <a:spcPct val="115000"/>
              </a:lnSpc>
              <a:spcBef>
                <a:spcPts val="0"/>
              </a:spcBef>
              <a:spcAft>
                <a:spcPts val="0"/>
              </a:spcAft>
              <a:buNone/>
            </a:pPr>
            <a:endParaRPr sz="2200" i="1">
              <a:solidFill>
                <a:srgbClr val="434343"/>
              </a:solidFill>
            </a:endParaRPr>
          </a:p>
          <a:p>
            <a:pPr marL="457200" lvl="0" indent="-368300" algn="l" rtl="0">
              <a:lnSpc>
                <a:spcPct val="115000"/>
              </a:lnSpc>
              <a:spcBef>
                <a:spcPts val="0"/>
              </a:spcBef>
              <a:spcAft>
                <a:spcPts val="0"/>
              </a:spcAft>
              <a:buClr>
                <a:srgbClr val="434343"/>
              </a:buClr>
              <a:buSzPts val="2200"/>
              <a:buFont typeface="Calibri"/>
              <a:buChar char="•"/>
            </a:pPr>
            <a:r>
              <a:rPr lang="en-US" sz="2200">
                <a:solidFill>
                  <a:srgbClr val="434343"/>
                </a:solidFill>
              </a:rPr>
              <a:t>Recapitalize/redesign Graham &amp; Crittenden. </a:t>
            </a:r>
            <a:r>
              <a:rPr lang="en-US" sz="2200" i="1">
                <a:solidFill>
                  <a:srgbClr val="434343"/>
                </a:solidFill>
              </a:rPr>
              <a:t>Stakeholders expressed support, but are concerned about traffic and student experience (both academic and extracurricular) as these schools grow.</a:t>
            </a:r>
            <a:endParaRPr sz="2200" i="1">
              <a:solidFill>
                <a:srgbClr val="434343"/>
              </a:solidFill>
            </a:endParaRPr>
          </a:p>
          <a:p>
            <a:pPr marL="457200" lvl="0" indent="0" algn="l" rtl="0">
              <a:lnSpc>
                <a:spcPct val="115000"/>
              </a:lnSpc>
              <a:spcBef>
                <a:spcPts val="0"/>
              </a:spcBef>
              <a:spcAft>
                <a:spcPts val="0"/>
              </a:spcAft>
              <a:buNone/>
            </a:pPr>
            <a:endParaRPr sz="22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2200"/>
          </a:p>
        </p:txBody>
      </p:sp>
      <p:sp>
        <p:nvSpPr>
          <p:cNvPr id="270" name="Google Shape;270;p49"/>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Feedback - Themes for Challenge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799927" y="2630271"/>
            <a:ext cx="49356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Demographics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txBox="1">
            <a:spLocks noGrp="1"/>
          </p:cNvSpPr>
          <p:nvPr>
            <p:ph type="body" idx="1"/>
          </p:nvPr>
        </p:nvSpPr>
        <p:spPr>
          <a:xfrm>
            <a:off x="457200" y="1831459"/>
            <a:ext cx="8229600" cy="397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t>Growth at the middle school level and potential solutions</a:t>
            </a:r>
            <a:endParaRPr sz="2200"/>
          </a:p>
          <a:p>
            <a:pPr marL="457200" lvl="0" indent="-368300" algn="l" rtl="0">
              <a:lnSpc>
                <a:spcPct val="115000"/>
              </a:lnSpc>
              <a:spcBef>
                <a:spcPts val="0"/>
              </a:spcBef>
              <a:spcAft>
                <a:spcPts val="0"/>
              </a:spcAft>
              <a:buClr>
                <a:schemeClr val="dk1"/>
              </a:buClr>
              <a:buSzPts val="2200"/>
              <a:buFont typeface="Calibri"/>
              <a:buChar char="•"/>
            </a:pPr>
            <a:r>
              <a:rPr lang="en-US" sz="2200"/>
              <a:t>Convert all elementary schools to K-6. </a:t>
            </a:r>
            <a:r>
              <a:rPr lang="en-US" sz="2200" i="1"/>
              <a:t>Ranked as the least popular ideas with parents and staff members, though stakeholders offered a mix of opinions. (Pros: 6th graders could be leaders, middle schools would be smaller and lead to more supervision/support for 7th/8th graders. Cons: negative reviews from Los Altos 6th graders in elementary, and less access to middle school curriculum and math differentiation if in elementary.) Some stakeholders are marginally supportive of this idea if that means growth is solved without renovating or adding to middle schools. </a:t>
            </a:r>
            <a:endParaRPr sz="2200"/>
          </a:p>
          <a:p>
            <a:pPr marL="457200" lvl="0" indent="0" algn="l" rtl="0">
              <a:lnSpc>
                <a:spcPct val="115000"/>
              </a:lnSpc>
              <a:spcBef>
                <a:spcPts val="0"/>
              </a:spcBef>
              <a:spcAft>
                <a:spcPts val="0"/>
              </a:spcAft>
              <a:buNone/>
            </a:pPr>
            <a:endParaRPr sz="2200"/>
          </a:p>
        </p:txBody>
      </p:sp>
      <p:sp>
        <p:nvSpPr>
          <p:cNvPr id="277" name="Google Shape;277;p50"/>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Feedback - Themes...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body" idx="1"/>
          </p:nvPr>
        </p:nvSpPr>
        <p:spPr>
          <a:xfrm>
            <a:off x="228600" y="1339075"/>
            <a:ext cx="8686800" cy="4771800"/>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2400"/>
              <a:buChar char="•"/>
            </a:pPr>
            <a:r>
              <a:rPr lang="en-US" sz="2400"/>
              <a:t>Recommendation 1:</a:t>
            </a:r>
            <a:endParaRPr sz="2400"/>
          </a:p>
          <a:p>
            <a:pPr marL="742950" lvl="1" indent="-323850" algn="l" rtl="0">
              <a:spcBef>
                <a:spcPts val="0"/>
              </a:spcBef>
              <a:spcAft>
                <a:spcPts val="0"/>
              </a:spcAft>
              <a:buSzPts val="2400"/>
              <a:buChar char="–"/>
            </a:pPr>
            <a:r>
              <a:rPr lang="en-US" sz="2400"/>
              <a:t>Spend more time engaging the community on the feasibility of various options:</a:t>
            </a:r>
            <a:endParaRPr sz="2400"/>
          </a:p>
          <a:p>
            <a:pPr marL="1143000" lvl="2" indent="-266700" algn="l" rtl="0">
              <a:spcBef>
                <a:spcPts val="0"/>
              </a:spcBef>
              <a:spcAft>
                <a:spcPts val="0"/>
              </a:spcAft>
              <a:buSzPts val="2400"/>
              <a:buChar char="•"/>
            </a:pPr>
            <a:r>
              <a:rPr lang="en-US"/>
              <a:t>K-6 schools</a:t>
            </a:r>
            <a:endParaRPr/>
          </a:p>
          <a:p>
            <a:pPr marL="1143000" lvl="2" indent="-266700" algn="l" rtl="0">
              <a:spcBef>
                <a:spcPts val="0"/>
              </a:spcBef>
              <a:spcAft>
                <a:spcPts val="0"/>
              </a:spcAft>
              <a:buSzPts val="2400"/>
              <a:buChar char="•"/>
            </a:pPr>
            <a:r>
              <a:rPr lang="en-US"/>
              <a:t>Larger middle schools</a:t>
            </a:r>
            <a:endParaRPr/>
          </a:p>
          <a:p>
            <a:pPr marL="342900" lvl="0" indent="-292100" algn="l" rtl="0">
              <a:spcBef>
                <a:spcPts val="0"/>
              </a:spcBef>
              <a:spcAft>
                <a:spcPts val="0"/>
              </a:spcAft>
              <a:buSzPts val="2400"/>
              <a:buChar char="•"/>
            </a:pPr>
            <a:r>
              <a:rPr lang="en-US" sz="2400"/>
              <a:t>Recommendation 2:</a:t>
            </a:r>
            <a:endParaRPr sz="2400"/>
          </a:p>
          <a:p>
            <a:pPr marL="742950" lvl="1" indent="-323850" algn="l" rtl="0">
              <a:spcBef>
                <a:spcPts val="0"/>
              </a:spcBef>
              <a:spcAft>
                <a:spcPts val="0"/>
              </a:spcAft>
              <a:buSzPts val="2400"/>
              <a:buChar char="–"/>
            </a:pPr>
            <a:r>
              <a:rPr lang="en-US" sz="2400"/>
              <a:t>Continue to explore the viability of additional sites </a:t>
            </a:r>
            <a:endParaRPr sz="2400"/>
          </a:p>
          <a:p>
            <a:pPr marL="1143000" lvl="2" indent="-266700" algn="l" rtl="0">
              <a:spcBef>
                <a:spcPts val="0"/>
              </a:spcBef>
              <a:spcAft>
                <a:spcPts val="0"/>
              </a:spcAft>
              <a:buSzPts val="2400"/>
              <a:buChar char="•"/>
            </a:pPr>
            <a:r>
              <a:rPr lang="en-US"/>
              <a:t>Middle school, North Bayshore, East Whisman, and possibly Terra Bella.</a:t>
            </a:r>
            <a:endParaRPr/>
          </a:p>
          <a:p>
            <a:pPr marL="342900" lvl="0" indent="-381000" algn="l" rtl="0">
              <a:spcBef>
                <a:spcPts val="0"/>
              </a:spcBef>
              <a:spcAft>
                <a:spcPts val="0"/>
              </a:spcAft>
              <a:buSzPts val="2400"/>
              <a:buChar char="•"/>
            </a:pPr>
            <a:r>
              <a:rPr lang="en-US" sz="2400"/>
              <a:t>Recommendation 3:</a:t>
            </a:r>
            <a:endParaRPr sz="2400"/>
          </a:p>
          <a:p>
            <a:pPr marL="742950" lvl="1" indent="-323850" algn="l" rtl="0">
              <a:spcBef>
                <a:spcPts val="0"/>
              </a:spcBef>
              <a:spcAft>
                <a:spcPts val="0"/>
              </a:spcAft>
              <a:buSzPts val="2400"/>
              <a:buChar char="–"/>
            </a:pPr>
            <a:r>
              <a:rPr lang="en-US" sz="2400"/>
              <a:t>Develop a plan to consolidate various programs/services</a:t>
            </a:r>
            <a:endParaRPr sz="2400"/>
          </a:p>
          <a:p>
            <a:pPr marL="1143000" lvl="2" indent="-266700" algn="l" rtl="0">
              <a:spcBef>
                <a:spcPts val="0"/>
              </a:spcBef>
              <a:spcAft>
                <a:spcPts val="0"/>
              </a:spcAft>
              <a:buSzPts val="2400"/>
              <a:buChar char="•"/>
            </a:pPr>
            <a:r>
              <a:rPr lang="en-US"/>
              <a:t>Preschool, Transportation, Food Services, Maintenance </a:t>
            </a:r>
            <a:endParaRPr/>
          </a:p>
        </p:txBody>
      </p:sp>
      <p:sp>
        <p:nvSpPr>
          <p:cNvPr id="283" name="Google Shape;283;p51"/>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Long-term growth recommendations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2"/>
          <p:cNvSpPr txBox="1">
            <a:spLocks noGrp="1"/>
          </p:cNvSpPr>
          <p:nvPr>
            <p:ph type="title"/>
          </p:nvPr>
        </p:nvSpPr>
        <p:spPr>
          <a:xfrm>
            <a:off x="799927" y="2630271"/>
            <a:ext cx="49356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Next steps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3"/>
          <p:cNvSpPr txBox="1">
            <a:spLocks noGrp="1"/>
          </p:cNvSpPr>
          <p:nvPr>
            <p:ph type="body" idx="1"/>
          </p:nvPr>
        </p:nvSpPr>
        <p:spPr>
          <a:xfrm>
            <a:off x="457200" y="1602850"/>
            <a:ext cx="8478600" cy="4337700"/>
          </a:xfrm>
          <a:prstGeom prst="rect">
            <a:avLst/>
          </a:prstGeom>
        </p:spPr>
        <p:txBody>
          <a:bodyPr spcFirstLastPara="1" wrap="square" lIns="91425" tIns="45700" rIns="91425" bIns="45700" anchor="t" anchorCtr="0">
            <a:noAutofit/>
          </a:bodyPr>
          <a:lstStyle/>
          <a:p>
            <a:pPr marL="342900" lvl="0" indent="-285750" algn="l" rtl="0">
              <a:spcBef>
                <a:spcPts val="640"/>
              </a:spcBef>
              <a:spcAft>
                <a:spcPts val="0"/>
              </a:spcAft>
              <a:buSzPts val="1800"/>
              <a:buChar char="•"/>
            </a:pPr>
            <a:r>
              <a:rPr lang="en-US"/>
              <a:t>Finalize MFP on December 12</a:t>
            </a:r>
            <a:endParaRPr/>
          </a:p>
          <a:p>
            <a:pPr marL="342900" lvl="0" indent="-285750" algn="l" rtl="0">
              <a:spcBef>
                <a:spcPts val="640"/>
              </a:spcBef>
              <a:spcAft>
                <a:spcPts val="0"/>
              </a:spcAft>
              <a:buSzPts val="1800"/>
              <a:buChar char="•"/>
            </a:pPr>
            <a:r>
              <a:rPr lang="en-US"/>
              <a:t>Board of Trustees decide on a $259 million bond issue for March 3 ballot to raise capital for facilities </a:t>
            </a:r>
            <a:endParaRPr/>
          </a:p>
          <a:p>
            <a:pPr marL="342900" lvl="0" indent="-285750" algn="l" rtl="0">
              <a:spcBef>
                <a:spcPts val="640"/>
              </a:spcBef>
              <a:spcAft>
                <a:spcPts val="0"/>
              </a:spcAft>
              <a:buSzPts val="1800"/>
              <a:buChar char="•"/>
            </a:pPr>
            <a:r>
              <a:rPr lang="en-US"/>
              <a:t>Continue the conversation with all stakeholders</a:t>
            </a:r>
            <a:endParaRPr/>
          </a:p>
          <a:p>
            <a:pPr marL="342900" lvl="0" indent="-285750" algn="l" rtl="0">
              <a:spcBef>
                <a:spcPts val="0"/>
              </a:spcBef>
              <a:spcAft>
                <a:spcPts val="0"/>
              </a:spcAft>
              <a:buSzPts val="1800"/>
              <a:buChar char="•"/>
            </a:pPr>
            <a:r>
              <a:rPr lang="en-US"/>
              <a:t>Ongoing land negotiations in high growth areas</a:t>
            </a:r>
            <a:endParaRPr/>
          </a:p>
          <a:p>
            <a:pPr marL="742950" lvl="1" indent="-349250" algn="l" rtl="0">
              <a:spcBef>
                <a:spcPts val="560"/>
              </a:spcBef>
              <a:spcAft>
                <a:spcPts val="0"/>
              </a:spcAft>
              <a:buSzPts val="2800"/>
              <a:buChar char="–"/>
            </a:pPr>
            <a:r>
              <a:rPr lang="en-US"/>
              <a:t>New school properties in North Bayshore &amp; East Whisman</a:t>
            </a:r>
            <a:endParaRPr/>
          </a:p>
          <a:p>
            <a:pPr marL="342900" lvl="0" indent="0" algn="l" rtl="0">
              <a:spcBef>
                <a:spcPts val="640"/>
              </a:spcBef>
              <a:spcAft>
                <a:spcPts val="0"/>
              </a:spcAft>
              <a:buNone/>
            </a:pPr>
            <a:endParaRPr/>
          </a:p>
          <a:p>
            <a:pPr marL="0" lvl="0" indent="0" algn="l" rtl="0">
              <a:spcBef>
                <a:spcPts val="360"/>
              </a:spcBef>
              <a:spcAft>
                <a:spcPts val="0"/>
              </a:spcAft>
              <a:buNone/>
            </a:pPr>
            <a:endParaRPr/>
          </a:p>
        </p:txBody>
      </p:sp>
      <p:sp>
        <p:nvSpPr>
          <p:cNvPr id="296" name="Google Shape;296;p53"/>
          <p:cNvSpPr txBox="1">
            <a:spLocks noGrp="1"/>
          </p:cNvSpPr>
          <p:nvPr>
            <p:ph type="title"/>
          </p:nvPr>
        </p:nvSpPr>
        <p:spPr>
          <a:xfrm>
            <a:off x="457200" y="5058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Tasks ahead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799927" y="2630271"/>
            <a:ext cx="4935600" cy="185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Feedback from Board</a:t>
            </a:r>
            <a:endParaRPr sz="4800"/>
          </a:p>
          <a:p>
            <a:pPr marL="0" lvl="0" indent="0" algn="l" rtl="0">
              <a:spcBef>
                <a:spcPts val="0"/>
              </a:spcBef>
              <a:spcAft>
                <a:spcPts val="0"/>
              </a:spcAft>
              <a:buNone/>
            </a:pPr>
            <a:r>
              <a:rPr lang="en-US" sz="4800"/>
              <a:t>Themes and Recommendations</a:t>
            </a:r>
            <a:endParaRPr sz="4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5"/>
          <p:cNvSpPr txBox="1">
            <a:spLocks noGrp="1"/>
          </p:cNvSpPr>
          <p:nvPr>
            <p:ph type="body" idx="1"/>
          </p:nvPr>
        </p:nvSpPr>
        <p:spPr>
          <a:xfrm>
            <a:off x="228600" y="1415275"/>
            <a:ext cx="8686800" cy="47718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SzPts val="2600"/>
              <a:buChar char="•"/>
            </a:pPr>
            <a:r>
              <a:rPr lang="en-US" sz="2600"/>
              <a:t>Staff welcomes feedback and questions around the seven short-term and three long-term recommendations</a:t>
            </a:r>
            <a:endParaRPr sz="2600"/>
          </a:p>
          <a:p>
            <a:pPr marL="342900" lvl="0" indent="0" algn="l" rtl="0">
              <a:spcBef>
                <a:spcPts val="0"/>
              </a:spcBef>
              <a:spcAft>
                <a:spcPts val="0"/>
              </a:spcAft>
              <a:buNone/>
            </a:pPr>
            <a:endParaRPr sz="2600"/>
          </a:p>
          <a:p>
            <a:pPr marL="742950" lvl="1" indent="-336550" algn="l" rtl="0">
              <a:spcBef>
                <a:spcPts val="0"/>
              </a:spcBef>
              <a:spcAft>
                <a:spcPts val="0"/>
              </a:spcAft>
              <a:buSzPts val="2600"/>
              <a:buChar char="–"/>
            </a:pPr>
            <a:r>
              <a:rPr lang="en-US" sz="2600"/>
              <a:t>Staff is recommending that the Board approve the short-term recommendations in totality, in order to address the short-term growth needs (3-5 years).</a:t>
            </a:r>
            <a:endParaRPr sz="2600"/>
          </a:p>
          <a:p>
            <a:pPr marL="742950" lvl="1" indent="-336550" algn="l" rtl="0">
              <a:spcBef>
                <a:spcPts val="0"/>
              </a:spcBef>
              <a:spcAft>
                <a:spcPts val="0"/>
              </a:spcAft>
              <a:buSzPts val="2600"/>
              <a:buChar char="–"/>
            </a:pPr>
            <a:r>
              <a:rPr lang="en-US" sz="2600"/>
              <a:t>Additionally, staff is recommending that the Board approve that staff allocates resources and time to further engage the community on the feasibility of the three long-term solutions.</a:t>
            </a:r>
            <a:endParaRPr sz="2600"/>
          </a:p>
          <a:p>
            <a:pPr marL="342900" lvl="0" indent="0" algn="l" rtl="0">
              <a:spcBef>
                <a:spcPts val="0"/>
              </a:spcBef>
              <a:spcAft>
                <a:spcPts val="0"/>
              </a:spcAft>
              <a:buNone/>
            </a:pPr>
            <a:endParaRPr sz="2600"/>
          </a:p>
        </p:txBody>
      </p:sp>
      <p:sp>
        <p:nvSpPr>
          <p:cNvPr id="308" name="Google Shape;308;p55"/>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Recommendations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6"/>
          <p:cNvSpPr txBox="1">
            <a:spLocks noGrp="1"/>
          </p:cNvSpPr>
          <p:nvPr>
            <p:ph type="body" idx="1"/>
          </p:nvPr>
        </p:nvSpPr>
        <p:spPr>
          <a:xfrm>
            <a:off x="228600" y="1415275"/>
            <a:ext cx="8686800" cy="47718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SzPts val="2600"/>
              <a:buChar char="•"/>
            </a:pPr>
            <a:r>
              <a:rPr lang="en-US" sz="2600"/>
              <a:t>Recommendation 1:</a:t>
            </a:r>
            <a:endParaRPr sz="2600"/>
          </a:p>
          <a:p>
            <a:pPr marL="742950" lvl="1" indent="-336550" algn="l" rtl="0">
              <a:spcBef>
                <a:spcPts val="0"/>
              </a:spcBef>
              <a:spcAft>
                <a:spcPts val="0"/>
              </a:spcAft>
              <a:buSzPts val="2600"/>
              <a:buChar char="–"/>
            </a:pPr>
            <a:r>
              <a:rPr lang="en-US" sz="2600"/>
              <a:t>Urban Elementary Schools models, which will house close to 700 students, require no less than 6 acres of land</a:t>
            </a:r>
            <a:endParaRPr sz="2600"/>
          </a:p>
          <a:p>
            <a:pPr marL="342900" lvl="0" indent="-393700" algn="l" rtl="0">
              <a:spcBef>
                <a:spcPts val="0"/>
              </a:spcBef>
              <a:spcAft>
                <a:spcPts val="0"/>
              </a:spcAft>
              <a:buSzPts val="2600"/>
              <a:buChar char="•"/>
            </a:pPr>
            <a:r>
              <a:rPr lang="en-US" sz="2600"/>
              <a:t>Recommendation 2:</a:t>
            </a:r>
            <a:endParaRPr sz="2600"/>
          </a:p>
          <a:p>
            <a:pPr marL="742950" lvl="1" indent="-336550" algn="l" rtl="0">
              <a:spcBef>
                <a:spcPts val="0"/>
              </a:spcBef>
              <a:spcAft>
                <a:spcPts val="0"/>
              </a:spcAft>
              <a:buSzPts val="2600"/>
              <a:buChar char="–"/>
            </a:pPr>
            <a:r>
              <a:rPr lang="en-US" sz="2600"/>
              <a:t>Addressing growth at Landels is a priority 1 project</a:t>
            </a:r>
            <a:endParaRPr sz="2600"/>
          </a:p>
          <a:p>
            <a:pPr marL="342900" lvl="0" indent="-393700" algn="l" rtl="0">
              <a:spcBef>
                <a:spcPts val="0"/>
              </a:spcBef>
              <a:spcAft>
                <a:spcPts val="0"/>
              </a:spcAft>
              <a:buSzPts val="2600"/>
              <a:buChar char="•"/>
            </a:pPr>
            <a:r>
              <a:rPr lang="en-US" sz="2600"/>
              <a:t>Recommendation 3:</a:t>
            </a:r>
            <a:endParaRPr sz="2600"/>
          </a:p>
          <a:p>
            <a:pPr marL="742950" lvl="1" indent="-336550" algn="l" rtl="0">
              <a:spcBef>
                <a:spcPts val="0"/>
              </a:spcBef>
              <a:spcAft>
                <a:spcPts val="0"/>
              </a:spcAft>
              <a:buSzPts val="2600"/>
              <a:buChar char="–"/>
            </a:pPr>
            <a:r>
              <a:rPr lang="en-US" sz="2600"/>
              <a:t>Implement inclusive special education model, co-taught classes, at Bubb (programmatic changes) to address the need for additional space</a:t>
            </a:r>
            <a:endParaRPr sz="2600"/>
          </a:p>
          <a:p>
            <a:pPr marL="342900" lvl="0" indent="0" algn="l" rtl="0">
              <a:spcBef>
                <a:spcPts val="0"/>
              </a:spcBef>
              <a:spcAft>
                <a:spcPts val="0"/>
              </a:spcAft>
              <a:buNone/>
            </a:pPr>
            <a:endParaRPr sz="2600"/>
          </a:p>
        </p:txBody>
      </p:sp>
      <p:sp>
        <p:nvSpPr>
          <p:cNvPr id="314" name="Google Shape;314;p56"/>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Short-term growth</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7"/>
          <p:cNvSpPr txBox="1">
            <a:spLocks noGrp="1"/>
          </p:cNvSpPr>
          <p:nvPr>
            <p:ph type="body" idx="1"/>
          </p:nvPr>
        </p:nvSpPr>
        <p:spPr>
          <a:xfrm>
            <a:off x="228600" y="1339075"/>
            <a:ext cx="8686800" cy="4771800"/>
          </a:xfrm>
          <a:prstGeom prst="rect">
            <a:avLst/>
          </a:prstGeom>
          <a:noFill/>
          <a:ln>
            <a:noFill/>
          </a:ln>
        </p:spPr>
        <p:txBody>
          <a:bodyPr spcFirstLastPara="1" wrap="square" lIns="91425" tIns="45700" rIns="91425" bIns="45700" anchor="t" anchorCtr="0">
            <a:noAutofit/>
          </a:bodyPr>
          <a:lstStyle/>
          <a:p>
            <a:pPr marL="342900" lvl="0" indent="-393700" algn="l" rtl="0">
              <a:spcBef>
                <a:spcPts val="0"/>
              </a:spcBef>
              <a:spcAft>
                <a:spcPts val="0"/>
              </a:spcAft>
              <a:buSzPts val="2600"/>
              <a:buChar char="•"/>
            </a:pPr>
            <a:r>
              <a:rPr lang="en-US" sz="2600"/>
              <a:t>Recommendation 4:</a:t>
            </a:r>
            <a:endParaRPr sz="2600"/>
          </a:p>
          <a:p>
            <a:pPr marL="742950" lvl="1" indent="-336550" algn="l" rtl="0">
              <a:spcBef>
                <a:spcPts val="0"/>
              </a:spcBef>
              <a:spcAft>
                <a:spcPts val="0"/>
              </a:spcAft>
              <a:buSzPts val="2600"/>
              <a:buChar char="–"/>
            </a:pPr>
            <a:r>
              <a:rPr lang="en-US" sz="2600"/>
              <a:t>To increase building usage efficiency, storage must be added to Castro, Stevenson, and Vargas to free up classrooms</a:t>
            </a:r>
            <a:endParaRPr sz="2600"/>
          </a:p>
          <a:p>
            <a:pPr marL="342900" lvl="0" indent="-304800" algn="l" rtl="0">
              <a:spcBef>
                <a:spcPts val="0"/>
              </a:spcBef>
              <a:spcAft>
                <a:spcPts val="0"/>
              </a:spcAft>
              <a:buSzPts val="2600"/>
              <a:buChar char="•"/>
            </a:pPr>
            <a:r>
              <a:rPr lang="en-US" sz="2600"/>
              <a:t>Recommendation 5:</a:t>
            </a:r>
            <a:endParaRPr sz="2600"/>
          </a:p>
          <a:p>
            <a:pPr marL="742950" lvl="1" indent="-336550" algn="l" rtl="0">
              <a:spcBef>
                <a:spcPts val="0"/>
              </a:spcBef>
              <a:spcAft>
                <a:spcPts val="0"/>
              </a:spcAft>
              <a:buSzPts val="2600"/>
              <a:buChar char="–"/>
            </a:pPr>
            <a:r>
              <a:rPr lang="en-US" sz="2600"/>
              <a:t>Add one additional permanent portable to Huff elementary to accommodate current student enrollment</a:t>
            </a:r>
            <a:endParaRPr sz="2600"/>
          </a:p>
          <a:p>
            <a:pPr marL="342900" lvl="0" indent="-393700" algn="l" rtl="0">
              <a:spcBef>
                <a:spcPts val="0"/>
              </a:spcBef>
              <a:spcAft>
                <a:spcPts val="0"/>
              </a:spcAft>
              <a:buSzPts val="2600"/>
              <a:buChar char="•"/>
            </a:pPr>
            <a:r>
              <a:rPr lang="en-US" sz="2600"/>
              <a:t>Recommendation 6:</a:t>
            </a:r>
            <a:endParaRPr sz="2600"/>
          </a:p>
          <a:p>
            <a:pPr marL="742950" lvl="1" indent="-336550" algn="l" rtl="0">
              <a:spcBef>
                <a:spcPts val="0"/>
              </a:spcBef>
              <a:spcAft>
                <a:spcPts val="0"/>
              </a:spcAft>
              <a:buSzPts val="2600"/>
              <a:buChar char="–"/>
            </a:pPr>
            <a:r>
              <a:rPr lang="en-US" sz="2600"/>
              <a:t>Where needed revisit full-day YMCA portable rental/usage</a:t>
            </a:r>
            <a:endParaRPr sz="2600"/>
          </a:p>
          <a:p>
            <a:pPr marL="342900" lvl="0" indent="-393700" algn="l" rtl="0">
              <a:spcBef>
                <a:spcPts val="0"/>
              </a:spcBef>
              <a:spcAft>
                <a:spcPts val="0"/>
              </a:spcAft>
              <a:buSzPts val="2600"/>
              <a:buChar char="•"/>
            </a:pPr>
            <a:r>
              <a:rPr lang="en-US" sz="2600"/>
              <a:t>Recommendation 7:</a:t>
            </a:r>
            <a:endParaRPr sz="2600"/>
          </a:p>
          <a:p>
            <a:pPr marL="742950" lvl="1" indent="-336550" algn="l" rtl="0">
              <a:spcBef>
                <a:spcPts val="0"/>
              </a:spcBef>
              <a:spcAft>
                <a:spcPts val="0"/>
              </a:spcAft>
              <a:buSzPts val="2600"/>
              <a:buChar char="–"/>
            </a:pPr>
            <a:r>
              <a:rPr lang="en-US" sz="2600"/>
              <a:t>Adjust boundaries as needed to respond to growth</a:t>
            </a:r>
            <a:endParaRPr sz="2600"/>
          </a:p>
        </p:txBody>
      </p:sp>
      <p:sp>
        <p:nvSpPr>
          <p:cNvPr id="320" name="Google Shape;320;p57"/>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Short-term growth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8"/>
          <p:cNvSpPr txBox="1">
            <a:spLocks noGrp="1"/>
          </p:cNvSpPr>
          <p:nvPr>
            <p:ph type="body" idx="1"/>
          </p:nvPr>
        </p:nvSpPr>
        <p:spPr>
          <a:xfrm>
            <a:off x="228600" y="1339075"/>
            <a:ext cx="8686800" cy="4771800"/>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2400"/>
              <a:buChar char="•"/>
            </a:pPr>
            <a:r>
              <a:rPr lang="en-US" sz="2400"/>
              <a:t>Recommendation 1:</a:t>
            </a:r>
            <a:endParaRPr sz="2400"/>
          </a:p>
          <a:p>
            <a:pPr marL="742950" lvl="1" indent="-323850" algn="l" rtl="0">
              <a:spcBef>
                <a:spcPts val="0"/>
              </a:spcBef>
              <a:spcAft>
                <a:spcPts val="0"/>
              </a:spcAft>
              <a:buSzPts val="2400"/>
              <a:buChar char="–"/>
            </a:pPr>
            <a:r>
              <a:rPr lang="en-US" sz="2400"/>
              <a:t>Spend more time engaging the community on the feasibility of various options:</a:t>
            </a:r>
            <a:endParaRPr sz="2400"/>
          </a:p>
          <a:p>
            <a:pPr marL="1143000" lvl="2" indent="-266700" algn="l" rtl="0">
              <a:spcBef>
                <a:spcPts val="0"/>
              </a:spcBef>
              <a:spcAft>
                <a:spcPts val="0"/>
              </a:spcAft>
              <a:buSzPts val="2400"/>
              <a:buChar char="•"/>
            </a:pPr>
            <a:r>
              <a:rPr lang="en-US"/>
              <a:t>K-6 schools</a:t>
            </a:r>
            <a:endParaRPr/>
          </a:p>
          <a:p>
            <a:pPr marL="1143000" lvl="2" indent="-266700" algn="l" rtl="0">
              <a:spcBef>
                <a:spcPts val="0"/>
              </a:spcBef>
              <a:spcAft>
                <a:spcPts val="0"/>
              </a:spcAft>
              <a:buSzPts val="2400"/>
              <a:buChar char="•"/>
            </a:pPr>
            <a:r>
              <a:rPr lang="en-US"/>
              <a:t>Larger middle schools</a:t>
            </a:r>
            <a:endParaRPr/>
          </a:p>
          <a:p>
            <a:pPr marL="342900" lvl="0" indent="-292100" algn="l" rtl="0">
              <a:spcBef>
                <a:spcPts val="0"/>
              </a:spcBef>
              <a:spcAft>
                <a:spcPts val="0"/>
              </a:spcAft>
              <a:buSzPts val="2400"/>
              <a:buChar char="•"/>
            </a:pPr>
            <a:r>
              <a:rPr lang="en-US" sz="2400"/>
              <a:t>Recommendation 2:</a:t>
            </a:r>
            <a:endParaRPr sz="2400"/>
          </a:p>
          <a:p>
            <a:pPr marL="742950" lvl="1" indent="-323850" algn="l" rtl="0">
              <a:spcBef>
                <a:spcPts val="0"/>
              </a:spcBef>
              <a:spcAft>
                <a:spcPts val="0"/>
              </a:spcAft>
              <a:buSzPts val="2400"/>
              <a:buChar char="–"/>
            </a:pPr>
            <a:r>
              <a:rPr lang="en-US" sz="2400"/>
              <a:t>Continue to explore the viability of additional sites </a:t>
            </a:r>
            <a:endParaRPr sz="2400"/>
          </a:p>
          <a:p>
            <a:pPr marL="1143000" lvl="2" indent="-266700" algn="l" rtl="0">
              <a:spcBef>
                <a:spcPts val="0"/>
              </a:spcBef>
              <a:spcAft>
                <a:spcPts val="0"/>
              </a:spcAft>
              <a:buSzPts val="2400"/>
              <a:buChar char="•"/>
            </a:pPr>
            <a:r>
              <a:rPr lang="en-US"/>
              <a:t>Third middle school, North Bayshore, East Whisman, and possibly Terra Bella.</a:t>
            </a:r>
            <a:endParaRPr/>
          </a:p>
          <a:p>
            <a:pPr marL="342900" lvl="0" indent="-381000" algn="l" rtl="0">
              <a:spcBef>
                <a:spcPts val="0"/>
              </a:spcBef>
              <a:spcAft>
                <a:spcPts val="0"/>
              </a:spcAft>
              <a:buSzPts val="2400"/>
              <a:buChar char="•"/>
            </a:pPr>
            <a:r>
              <a:rPr lang="en-US" sz="2400"/>
              <a:t>Recommendation 3:</a:t>
            </a:r>
            <a:endParaRPr sz="2400"/>
          </a:p>
          <a:p>
            <a:pPr marL="742950" lvl="1" indent="-323850" algn="l" rtl="0">
              <a:spcBef>
                <a:spcPts val="0"/>
              </a:spcBef>
              <a:spcAft>
                <a:spcPts val="0"/>
              </a:spcAft>
              <a:buSzPts val="2400"/>
              <a:buChar char="–"/>
            </a:pPr>
            <a:r>
              <a:rPr lang="en-US" sz="2400"/>
              <a:t>Develop a plan to consolidate various programs/services</a:t>
            </a:r>
            <a:endParaRPr sz="2400"/>
          </a:p>
          <a:p>
            <a:pPr marL="1143000" lvl="2" indent="-266700" algn="l" rtl="0">
              <a:spcBef>
                <a:spcPts val="0"/>
              </a:spcBef>
              <a:spcAft>
                <a:spcPts val="0"/>
              </a:spcAft>
              <a:buSzPts val="2400"/>
              <a:buChar char="•"/>
            </a:pPr>
            <a:r>
              <a:rPr lang="en-US"/>
              <a:t>Preschool, Transportation, Food Services, Maintenance </a:t>
            </a:r>
            <a:endParaRPr/>
          </a:p>
        </p:txBody>
      </p:sp>
      <p:sp>
        <p:nvSpPr>
          <p:cNvPr id="326" name="Google Shape;326;p58"/>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Long-term growth recommendations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4"/>
          <p:cNvSpPr txBox="1">
            <a:spLocks noGrp="1"/>
          </p:cNvSpPr>
          <p:nvPr>
            <p:ph type="body" idx="1"/>
          </p:nvPr>
        </p:nvSpPr>
        <p:spPr>
          <a:xfrm>
            <a:off x="457200" y="1831459"/>
            <a:ext cx="8229600" cy="397960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960"/>
              <a:buChar char="•"/>
            </a:pPr>
            <a:r>
              <a:rPr lang="en-US" sz="2960"/>
              <a:t>Within 3 to 5 years</a:t>
            </a:r>
            <a:endParaRPr/>
          </a:p>
          <a:p>
            <a:pPr marL="742950" lvl="1" indent="-285750" algn="l" rtl="0">
              <a:lnSpc>
                <a:spcPct val="90000"/>
              </a:lnSpc>
              <a:spcBef>
                <a:spcPts val="518"/>
              </a:spcBef>
              <a:spcAft>
                <a:spcPts val="0"/>
              </a:spcAft>
              <a:buSzPts val="2590"/>
              <a:buChar char="–"/>
            </a:pPr>
            <a:r>
              <a:rPr lang="en-US" sz="2590"/>
              <a:t>7,700 Residential Units now under review, approved, or under construction </a:t>
            </a:r>
            <a:endParaRPr/>
          </a:p>
          <a:p>
            <a:pPr marL="342900" lvl="0" indent="-342900" algn="l" rtl="0">
              <a:lnSpc>
                <a:spcPct val="90000"/>
              </a:lnSpc>
              <a:spcBef>
                <a:spcPts val="592"/>
              </a:spcBef>
              <a:spcAft>
                <a:spcPts val="0"/>
              </a:spcAft>
              <a:buSzPts val="2960"/>
              <a:buChar char="•"/>
            </a:pPr>
            <a:r>
              <a:rPr lang="en-US" sz="2960"/>
              <a:t>Within 10 to 20 years</a:t>
            </a:r>
            <a:endParaRPr/>
          </a:p>
          <a:p>
            <a:pPr marL="742950" lvl="1" indent="-285750" algn="l" rtl="0">
              <a:lnSpc>
                <a:spcPct val="90000"/>
              </a:lnSpc>
              <a:spcBef>
                <a:spcPts val="518"/>
              </a:spcBef>
              <a:spcAft>
                <a:spcPts val="0"/>
              </a:spcAft>
              <a:buSzPts val="2590"/>
              <a:buChar char="–"/>
            </a:pPr>
            <a:r>
              <a:rPr lang="en-US" sz="2590"/>
              <a:t>Up to 20,000 Residential Units</a:t>
            </a:r>
            <a:endParaRPr/>
          </a:p>
          <a:p>
            <a:pPr marL="1143000" lvl="2" indent="-228600" algn="l" rtl="0">
              <a:lnSpc>
                <a:spcPct val="90000"/>
              </a:lnSpc>
              <a:spcBef>
                <a:spcPts val="444"/>
              </a:spcBef>
              <a:spcAft>
                <a:spcPts val="0"/>
              </a:spcAft>
              <a:buSzPts val="2220"/>
              <a:buChar char="•"/>
            </a:pPr>
            <a:r>
              <a:rPr lang="en-US" sz="2220"/>
              <a:t>Concentrated in higher density residential growth areas in north and northeast </a:t>
            </a:r>
            <a:r>
              <a:rPr lang="en-US" sz="1387"/>
              <a:t>(North Bayshore, East Whisman, Terra Bella, Moffett Field)</a:t>
            </a:r>
            <a:endParaRPr/>
          </a:p>
          <a:p>
            <a:pPr marL="342900" lvl="0" indent="-342900" algn="l" rtl="0">
              <a:lnSpc>
                <a:spcPct val="90000"/>
              </a:lnSpc>
              <a:spcBef>
                <a:spcPts val="592"/>
              </a:spcBef>
              <a:spcAft>
                <a:spcPts val="0"/>
              </a:spcAft>
              <a:buSzPts val="2960"/>
              <a:buChar char="•"/>
            </a:pPr>
            <a:r>
              <a:rPr lang="en-US" sz="2960"/>
              <a:t>Additional 2,448 Students (K-8)</a:t>
            </a:r>
            <a:endParaRPr/>
          </a:p>
          <a:p>
            <a:pPr marL="742950" lvl="1" indent="-285750" algn="l" rtl="0">
              <a:lnSpc>
                <a:spcPct val="90000"/>
              </a:lnSpc>
              <a:spcBef>
                <a:spcPts val="518"/>
              </a:spcBef>
              <a:spcAft>
                <a:spcPts val="0"/>
              </a:spcAft>
              <a:buSzPts val="2590"/>
              <a:buChar char="–"/>
            </a:pPr>
            <a:r>
              <a:rPr lang="en-US" sz="2590"/>
              <a:t>1,512 Elementary School, 936 Middle School</a:t>
            </a:r>
            <a:endParaRPr/>
          </a:p>
        </p:txBody>
      </p:sp>
      <p:sp>
        <p:nvSpPr>
          <p:cNvPr id="106" name="Google Shape;106;p24"/>
          <p:cNvSpPr txBox="1">
            <a:spLocks noGrp="1"/>
          </p:cNvSpPr>
          <p:nvPr>
            <p:ph type="title"/>
          </p:nvPr>
        </p:nvSpPr>
        <p:spPr>
          <a:xfrm>
            <a:off x="457200" y="5058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Enrollment Growth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457200" y="1831459"/>
            <a:ext cx="8229600" cy="3979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p25"/>
          <p:cNvSpPr txBox="1">
            <a:spLocks noGrp="1"/>
          </p:cNvSpPr>
          <p:nvPr>
            <p:ph type="title"/>
          </p:nvPr>
        </p:nvSpPr>
        <p:spPr>
          <a:xfrm>
            <a:off x="457200" y="2010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If growth stops today = 1,000 students </a:t>
            </a:r>
            <a:endParaRPr sz="3600"/>
          </a:p>
        </p:txBody>
      </p:sp>
      <p:pic>
        <p:nvPicPr>
          <p:cNvPr id="114" name="Google Shape;114;p25"/>
          <p:cNvPicPr preferRelativeResize="0"/>
          <p:nvPr/>
        </p:nvPicPr>
        <p:blipFill>
          <a:blip r:embed="rId3">
            <a:alphaModFix/>
          </a:blip>
          <a:stretch>
            <a:fillRect/>
          </a:stretch>
        </p:blipFill>
        <p:spPr>
          <a:xfrm>
            <a:off x="0" y="1265839"/>
            <a:ext cx="9144001" cy="4482722"/>
          </a:xfrm>
          <a:prstGeom prst="rect">
            <a:avLst/>
          </a:prstGeom>
          <a:noFill/>
          <a:ln>
            <a:noFill/>
          </a:ln>
        </p:spPr>
      </p:pic>
      <p:sp>
        <p:nvSpPr>
          <p:cNvPr id="115" name="Google Shape;115;p25"/>
          <p:cNvSpPr txBox="1"/>
          <p:nvPr/>
        </p:nvSpPr>
        <p:spPr>
          <a:xfrm>
            <a:off x="3336775" y="5791025"/>
            <a:ext cx="4946400" cy="4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C4043"/>
                </a:solidFill>
                <a:highlight>
                  <a:srgbClr val="FFFFFF"/>
                </a:highlight>
                <a:latin typeface="Roboto"/>
                <a:ea typeface="Roboto"/>
                <a:cs typeface="Roboto"/>
                <a:sym typeface="Roboto"/>
              </a:rPr>
              <a:t>If residential growth stops today, there would still be a net increase of 1,000 additional students enrolled in MVWSD schools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457200" y="201096"/>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School sites</a:t>
            </a:r>
            <a:endParaRPr/>
          </a:p>
        </p:txBody>
      </p:sp>
      <p:pic>
        <p:nvPicPr>
          <p:cNvPr id="122" name="Google Shape;122;p26"/>
          <p:cNvPicPr preferRelativeResize="0"/>
          <p:nvPr/>
        </p:nvPicPr>
        <p:blipFill>
          <a:blip r:embed="rId3">
            <a:alphaModFix/>
          </a:blip>
          <a:stretch>
            <a:fillRect/>
          </a:stretch>
        </p:blipFill>
        <p:spPr>
          <a:xfrm>
            <a:off x="0" y="1344100"/>
            <a:ext cx="9285489" cy="5361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7"/>
          <p:cNvPicPr preferRelativeResize="0"/>
          <p:nvPr/>
        </p:nvPicPr>
        <p:blipFill>
          <a:blip r:embed="rId3">
            <a:alphaModFix/>
          </a:blip>
          <a:stretch>
            <a:fillRect/>
          </a:stretch>
        </p:blipFill>
        <p:spPr>
          <a:xfrm>
            <a:off x="51075" y="1131950"/>
            <a:ext cx="9027828" cy="5324550"/>
          </a:xfrm>
          <a:prstGeom prst="rect">
            <a:avLst/>
          </a:prstGeom>
          <a:noFill/>
          <a:ln>
            <a:noFill/>
          </a:ln>
        </p:spPr>
      </p:pic>
      <p:sp>
        <p:nvSpPr>
          <p:cNvPr id="128" name="Google Shape;128;p27"/>
          <p:cNvSpPr txBox="1">
            <a:spLocks noGrp="1"/>
          </p:cNvSpPr>
          <p:nvPr>
            <p:ph type="title"/>
          </p:nvPr>
        </p:nvSpPr>
        <p:spPr>
          <a:xfrm>
            <a:off x="457200" y="486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sz="3200"/>
              <a:t>Future residential growth - all active locations</a:t>
            </a:r>
            <a:endParaRPr sz="3200"/>
          </a:p>
        </p:txBody>
      </p:sp>
      <p:sp>
        <p:nvSpPr>
          <p:cNvPr id="129" name="Google Shape;129;p27"/>
          <p:cNvSpPr/>
          <p:nvPr/>
        </p:nvSpPr>
        <p:spPr>
          <a:xfrm>
            <a:off x="184450" y="1408500"/>
            <a:ext cx="1522500" cy="1466400"/>
          </a:xfrm>
          <a:prstGeom prst="rect">
            <a:avLst/>
          </a:prstGeom>
          <a:gradFill>
            <a:gsLst>
              <a:gs pos="0">
                <a:srgbClr val="F2F2F2"/>
              </a:gs>
              <a:gs pos="100000">
                <a:srgbClr val="A6A6A6"/>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7"/>
          <p:cNvSpPr txBox="1"/>
          <p:nvPr/>
        </p:nvSpPr>
        <p:spPr>
          <a:xfrm>
            <a:off x="146325" y="1383075"/>
            <a:ext cx="1635600" cy="15966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US" sz="1800" b="1">
                <a:solidFill>
                  <a:srgbClr val="0B5394"/>
                </a:solidFill>
                <a:latin typeface="Calibri"/>
                <a:ea typeface="Calibri"/>
                <a:cs typeface="Calibri"/>
                <a:sym typeface="Calibri"/>
              </a:rPr>
              <a:t>7,700 units currently under construction, approved or review</a:t>
            </a:r>
            <a:endParaRPr sz="1800" b="1">
              <a:solidFill>
                <a:srgbClr val="0B5394"/>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457200" y="277296"/>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sz="3200"/>
              <a:t>Future higher density residential growth areas</a:t>
            </a:r>
            <a:endParaRPr/>
          </a:p>
          <a:p>
            <a:pPr marL="0" lvl="0" indent="0" algn="l" rtl="0">
              <a:spcBef>
                <a:spcPts val="0"/>
              </a:spcBef>
              <a:spcAft>
                <a:spcPts val="0"/>
              </a:spcAft>
              <a:buClr>
                <a:schemeClr val="dk2"/>
              </a:buClr>
              <a:buSzPts val="4000"/>
              <a:buFont typeface="Calibri"/>
              <a:buNone/>
            </a:pPr>
            <a:endParaRPr/>
          </a:p>
        </p:txBody>
      </p:sp>
      <p:pic>
        <p:nvPicPr>
          <p:cNvPr id="136" name="Google Shape;136;p28"/>
          <p:cNvPicPr preferRelativeResize="0"/>
          <p:nvPr/>
        </p:nvPicPr>
        <p:blipFill>
          <a:blip r:embed="rId3">
            <a:alphaModFix/>
          </a:blip>
          <a:stretch>
            <a:fillRect/>
          </a:stretch>
        </p:blipFill>
        <p:spPr>
          <a:xfrm>
            <a:off x="-41925" y="1177600"/>
            <a:ext cx="9227851" cy="52940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9"/>
          <p:cNvPicPr preferRelativeResize="0"/>
          <p:nvPr/>
        </p:nvPicPr>
        <p:blipFill rotWithShape="1">
          <a:blip r:embed="rId3">
            <a:alphaModFix/>
          </a:blip>
          <a:srcRect t="4104"/>
          <a:stretch/>
        </p:blipFill>
        <p:spPr>
          <a:xfrm>
            <a:off x="1395675" y="78850"/>
            <a:ext cx="6340626" cy="6626749"/>
          </a:xfrm>
          <a:prstGeom prst="rect">
            <a:avLst/>
          </a:prstGeom>
          <a:noFill/>
          <a:ln>
            <a:noFill/>
          </a:ln>
        </p:spPr>
      </p:pic>
    </p:spTree>
  </p:cSld>
  <p:clrMapOvr>
    <a:masterClrMapping/>
  </p:clrMapOvr>
</p:sld>
</file>

<file path=ppt/theme/theme1.xml><?xml version="1.0" encoding="utf-8"?>
<a:theme xmlns:a="http://schemas.openxmlformats.org/drawingml/2006/main" name="MVWSD_PPT_Template_Standard">
  <a:themeElements>
    <a:clrScheme name="MVWSD">
      <a:dk1>
        <a:srgbClr val="323232"/>
      </a:dk1>
      <a:lt1>
        <a:srgbClr val="FFFFFF"/>
      </a:lt1>
      <a:dk2>
        <a:srgbClr val="0065A9"/>
      </a:dk2>
      <a:lt2>
        <a:srgbClr val="EEECE1"/>
      </a:lt2>
      <a:accent1>
        <a:srgbClr val="009EDB"/>
      </a:accent1>
      <a:accent2>
        <a:srgbClr val="70BA44"/>
      </a:accent2>
      <a:accent3>
        <a:srgbClr val="F5AB17"/>
      </a:accent3>
      <a:accent4>
        <a:srgbClr val="0065A9"/>
      </a:accent4>
      <a:accent5>
        <a:srgbClr val="009EDB"/>
      </a:accent5>
      <a:accent6>
        <a:srgbClr val="F5AB17"/>
      </a:accent6>
      <a:hlink>
        <a:srgbClr val="70BA44"/>
      </a:hlink>
      <a:folHlink>
        <a:srgbClr val="F5AB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VWSD_PPT_Template_Standard">
  <a:themeElements>
    <a:clrScheme name="MVWSD">
      <a:dk1>
        <a:srgbClr val="323232"/>
      </a:dk1>
      <a:lt1>
        <a:srgbClr val="FFFFFF"/>
      </a:lt1>
      <a:dk2>
        <a:srgbClr val="0065A9"/>
      </a:dk2>
      <a:lt2>
        <a:srgbClr val="EEECE1"/>
      </a:lt2>
      <a:accent1>
        <a:srgbClr val="009EDB"/>
      </a:accent1>
      <a:accent2>
        <a:srgbClr val="70BA44"/>
      </a:accent2>
      <a:accent3>
        <a:srgbClr val="F5AB17"/>
      </a:accent3>
      <a:accent4>
        <a:srgbClr val="0065A9"/>
      </a:accent4>
      <a:accent5>
        <a:srgbClr val="009EDB"/>
      </a:accent5>
      <a:accent6>
        <a:srgbClr val="F5AB17"/>
      </a:accent6>
      <a:hlink>
        <a:srgbClr val="70BA44"/>
      </a:hlink>
      <a:folHlink>
        <a:srgbClr val="F5AB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VWSD 1">
      <a:dk1>
        <a:srgbClr val="323232"/>
      </a:dk1>
      <a:lt1>
        <a:srgbClr val="FFFFFF"/>
      </a:lt1>
      <a:dk2>
        <a:srgbClr val="0065A9"/>
      </a:dk2>
      <a:lt2>
        <a:srgbClr val="EEECE1"/>
      </a:lt2>
      <a:accent1>
        <a:srgbClr val="009EDB"/>
      </a:accent1>
      <a:accent2>
        <a:srgbClr val="70BA44"/>
      </a:accent2>
      <a:accent3>
        <a:srgbClr val="F5AB17"/>
      </a:accent3>
      <a:accent4>
        <a:srgbClr val="0065A9"/>
      </a:accent4>
      <a:accent5>
        <a:srgbClr val="009EDB"/>
      </a:accent5>
      <a:accent6>
        <a:srgbClr val="F5AB17"/>
      </a:accent6>
      <a:hlink>
        <a:srgbClr val="70BA44"/>
      </a:hlink>
      <a:folHlink>
        <a:srgbClr val="F5AB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1458</Words>
  <Application>Microsoft Macintosh PowerPoint</Application>
  <PresentationFormat>On-screen Show (4:3)</PresentationFormat>
  <Paragraphs>186</Paragraphs>
  <Slides>38</Slides>
  <Notes>38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Calibri</vt:lpstr>
      <vt:lpstr>Arial</vt:lpstr>
      <vt:lpstr>Roboto</vt:lpstr>
      <vt:lpstr>Merriweather Sans</vt:lpstr>
      <vt:lpstr>MVWSD_PPT_Template_Standard</vt:lpstr>
      <vt:lpstr>MVWSD_PPT_Template_Standard</vt:lpstr>
      <vt:lpstr>Office Theme</vt:lpstr>
      <vt:lpstr>Growth and Master Facilities Plan</vt:lpstr>
      <vt:lpstr>Strategic Plan goals</vt:lpstr>
      <vt:lpstr>Demographics</vt:lpstr>
      <vt:lpstr>Enrollment Growth</vt:lpstr>
      <vt:lpstr>If growth stops today = 1,000 students </vt:lpstr>
      <vt:lpstr>School sites</vt:lpstr>
      <vt:lpstr>Future residential growth - all active locations</vt:lpstr>
      <vt:lpstr>Future higher density residential growth areas </vt:lpstr>
      <vt:lpstr>PowerPoint Presentation</vt:lpstr>
      <vt:lpstr>Impact on schools</vt:lpstr>
      <vt:lpstr>Challenges-Enrollment Growth</vt:lpstr>
      <vt:lpstr>Challenge 1- Growth Elementary School Level</vt:lpstr>
      <vt:lpstr>Feedback</vt:lpstr>
      <vt:lpstr>Talked to parents, staff about challenges</vt:lpstr>
      <vt:lpstr>Central Themes that have emerged...</vt:lpstr>
      <vt:lpstr>Themes...</vt:lpstr>
      <vt:lpstr>Exploring options</vt:lpstr>
      <vt:lpstr>Facilities planning</vt:lpstr>
      <vt:lpstr>Options for addressing growth</vt:lpstr>
      <vt:lpstr>Options...</vt:lpstr>
      <vt:lpstr>Options....</vt:lpstr>
      <vt:lpstr>Options....</vt:lpstr>
      <vt:lpstr>Challenge 1: Themes and Recommendations</vt:lpstr>
      <vt:lpstr>Feedback - Themes for Challenge 1</vt:lpstr>
      <vt:lpstr>Feedback - Themes...</vt:lpstr>
      <vt:lpstr>Short-term growth</vt:lpstr>
      <vt:lpstr>Short-term growth</vt:lpstr>
      <vt:lpstr>Challenge 2: Themes and Recommendations</vt:lpstr>
      <vt:lpstr>Feedback - Themes for Challenge 2</vt:lpstr>
      <vt:lpstr>Feedback - Themes...</vt:lpstr>
      <vt:lpstr>Long-term growth recommendations</vt:lpstr>
      <vt:lpstr>Next steps</vt:lpstr>
      <vt:lpstr>Tasks ahead</vt:lpstr>
      <vt:lpstr>Feedback from Board Themes and Recommendations</vt:lpstr>
      <vt:lpstr>Recommendations</vt:lpstr>
      <vt:lpstr>Short-term growth</vt:lpstr>
      <vt:lpstr>Short-term growth</vt:lpstr>
      <vt:lpstr>Long-term growth recommendations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Master Facilities Plan</dc:title>
  <cp:lastModifiedBy>Microsoft Office User</cp:lastModifiedBy>
  <cp:revision>1</cp:revision>
  <dcterms:modified xsi:type="dcterms:W3CDTF">2019-11-21T23:08:43Z</dcterms:modified>
</cp:coreProperties>
</file>